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3" r:id="rId6"/>
    <p:sldId id="262" r:id="rId7"/>
    <p:sldId id="259" r:id="rId8"/>
    <p:sldId id="264" r:id="rId9"/>
    <p:sldId id="265" r:id="rId10"/>
    <p:sldId id="261"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soorminhaj"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00FF"/>
    <a:srgbClr val="FF9900"/>
    <a:srgbClr val="00CC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03"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11-18T22:14:10.249"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11-18T22:14:24.154" idx="2">
    <p:pos x="4275" y="721"/>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CAF25-A57F-4692-8962-67079409D4F0}" type="datetimeFigureOut">
              <a:rPr lang="en-US" smtClean="0"/>
              <a:pPr/>
              <a:t>11/20/2015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3BFDE-F8E1-4751-85C1-DA979B9592BE}" type="slidenum">
              <a:rPr lang="en-IN" smtClean="0"/>
              <a:pPr/>
              <a:t>‹#›</a:t>
            </a:fld>
            <a:endParaRPr lang="en-IN"/>
          </a:p>
        </p:txBody>
      </p:sp>
    </p:spTree>
  </p:cSld>
  <p:clrMapOvr>
    <a:masterClrMapping/>
  </p:clrMapOvr>
  <p:transition advTm="7768">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CAF25-A57F-4692-8962-67079409D4F0}" type="datetimeFigureOut">
              <a:rPr lang="en-US" smtClean="0"/>
              <a:pPr/>
              <a:t>11/20/2015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3BFDE-F8E1-4751-85C1-DA979B9592B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7768">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mansoorminhaj\Downloads\Labbaik%20Allahuma%20Lab_ringtone(%20ZikrayNabi.Com%20).mp3" TargetMode="Externa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audio" Target="file:///C:\Users\mansoorminhaj\Downloads\Labbaik%20Allahuma%20Lab_ringtone(%20ZikrayNabi.Com%20).mp3" TargetMode="External"/><Relationship Id="rId6" Type="http://schemas.openxmlformats.org/officeDocument/2006/relationships/comments" Target="../comments/comment2.xml"/><Relationship Id="rId5" Type="http://schemas.openxmlformats.org/officeDocument/2006/relationships/image" Target="../media/image3.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9.xml"/><Relationship Id="rId1" Type="http://schemas.openxmlformats.org/officeDocument/2006/relationships/audio" Target="file:///C:\Users\mansoorminhaj\Downloads\Labbaik%20Allahuma%20Lab_ringtone(%20ZikrayNabi.Com%20).mp3"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audio" Target="file:///C:\Users\mansoorminhaj\Downloads\Labbaik%20Allahuma%20Lab_ringtone(%20ZikrayNabi.Com%20).mp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Users\mansoorminhaj\Downloads\Labbaik%20Allahuma%20Lab_ringtone(%20ZikrayNabi.Com%20).mp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ansoorminhaj\Downloads\Labbaik%20Allahuma%20Lab_ringtone(%20ZikrayNabi.Com%20).mp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ansoorminhaj\Downloads\Labbaik%20Allahuma%20Lab_ringtone(%20ZikrayNabi.Com%20).mp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9.xml"/><Relationship Id="rId1" Type="http://schemas.openxmlformats.org/officeDocument/2006/relationships/audio" Target="file:///C:\Users\mansoorminhaj\Downloads\Labbaik%20Allahuma%20Lab_ringtone(%20ZikrayNabi.Com%20).mp3"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ansoorminhaj\Downloads\Labbaik%20Allahuma%20Lab_ringtone(%20ZikrayNabi.Com%20).mp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ansoorminhaj\Downloads\Labbaik%20Allahuma%20Lab_ringtone(%20ZikrayNabi.Com%20).mp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audio" Target="file:///C:\Users\mansoorminhaj\Downloads\Labbaik%20Allahuma%20Lab_ringtone(%20ZikrayNabi.Com%20).mp3"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audio" Target="file:///C:\Users\mansoorminhaj\Downloads\Labbaik%20Allahuma%20Lab_ringtone(%20ZikrayNabi.Com%20).mp3"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4000" i="1" dirty="0" smtClean="0">
                <a:solidFill>
                  <a:srgbClr val="FF0000"/>
                </a:solidFill>
                <a:latin typeface="Algerian" pitchFamily="82" charset="0"/>
              </a:rPr>
              <a:t/>
            </a:r>
            <a:br>
              <a:rPr lang="en-IN" sz="4000" i="1" dirty="0" smtClean="0">
                <a:solidFill>
                  <a:srgbClr val="FF0000"/>
                </a:solidFill>
                <a:latin typeface="Algerian" pitchFamily="82" charset="0"/>
              </a:rPr>
            </a:br>
            <a:r>
              <a:rPr lang="en-IN" sz="4000" i="1" dirty="0" smtClean="0">
                <a:solidFill>
                  <a:srgbClr val="FF0000"/>
                </a:solidFill>
                <a:latin typeface="Algerian" pitchFamily="82" charset="0"/>
              </a:rPr>
              <a:t>BISMILLA HIR RAHHMA NIRRAHIM.</a:t>
            </a:r>
            <a:br>
              <a:rPr lang="en-IN" sz="4000" i="1" dirty="0" smtClean="0">
                <a:solidFill>
                  <a:srgbClr val="FF0000"/>
                </a:solidFill>
                <a:latin typeface="Algerian" pitchFamily="82" charset="0"/>
              </a:rPr>
            </a:br>
            <a:r>
              <a:rPr lang="en-IN" sz="4000" i="1" dirty="0" smtClean="0">
                <a:solidFill>
                  <a:srgbClr val="FF0000"/>
                </a:solidFill>
                <a:latin typeface="Algerian" pitchFamily="82" charset="0"/>
              </a:rPr>
              <a:t>ASSALAMUALIKUM  WR WB.</a:t>
            </a:r>
            <a:br>
              <a:rPr lang="en-IN" sz="4000" i="1" dirty="0" smtClean="0">
                <a:solidFill>
                  <a:srgbClr val="FF0000"/>
                </a:solidFill>
                <a:latin typeface="Algerian" pitchFamily="82" charset="0"/>
              </a:rPr>
            </a:br>
            <a:r>
              <a:rPr lang="en-IN" sz="4000" i="1" dirty="0" smtClean="0">
                <a:solidFill>
                  <a:srgbClr val="FF00FF"/>
                </a:solidFill>
                <a:latin typeface="Algerian" pitchFamily="82" charset="0"/>
              </a:rPr>
              <a:t/>
            </a:r>
            <a:br>
              <a:rPr lang="en-IN" sz="4000" i="1" dirty="0" smtClean="0">
                <a:solidFill>
                  <a:srgbClr val="FF00FF"/>
                </a:solidFill>
                <a:latin typeface="Algerian" pitchFamily="82" charset="0"/>
              </a:rPr>
            </a:br>
            <a:r>
              <a:rPr lang="en-IN" sz="3100" i="1" dirty="0" smtClean="0">
                <a:solidFill>
                  <a:srgbClr val="FF00FF"/>
                </a:solidFill>
                <a:latin typeface="Algerian" pitchFamily="82" charset="0"/>
              </a:rPr>
              <a:t>NAME: NAZIMA PARVEEN AND </a:t>
            </a:r>
            <a:br>
              <a:rPr lang="en-IN" sz="3100" i="1" dirty="0" smtClean="0">
                <a:solidFill>
                  <a:srgbClr val="FF00FF"/>
                </a:solidFill>
                <a:latin typeface="Algerian" pitchFamily="82" charset="0"/>
              </a:rPr>
            </a:br>
            <a:r>
              <a:rPr lang="en-IN" sz="3100" i="1" dirty="0" smtClean="0">
                <a:solidFill>
                  <a:srgbClr val="FF00FF"/>
                </a:solidFill>
                <a:latin typeface="Algerian" pitchFamily="82" charset="0"/>
              </a:rPr>
              <a:t/>
            </a:r>
            <a:br>
              <a:rPr lang="en-IN" sz="3100" i="1" dirty="0" smtClean="0">
                <a:solidFill>
                  <a:srgbClr val="FF00FF"/>
                </a:solidFill>
                <a:latin typeface="Algerian" pitchFamily="82" charset="0"/>
              </a:rPr>
            </a:br>
            <a:r>
              <a:rPr lang="en-IN" sz="3100" i="1" dirty="0" smtClean="0">
                <a:solidFill>
                  <a:srgbClr val="FF00FF"/>
                </a:solidFill>
                <a:latin typeface="Algerian" pitchFamily="82" charset="0"/>
              </a:rPr>
              <a:t>SHIREEN MANSOOR.</a:t>
            </a:r>
            <a:r>
              <a:rPr lang="en-IN" sz="4000" i="1" dirty="0" smtClean="0">
                <a:solidFill>
                  <a:srgbClr val="FF00FF"/>
                </a:solidFill>
                <a:latin typeface="Algerian" pitchFamily="82" charset="0"/>
              </a:rPr>
              <a:t/>
            </a:r>
            <a:br>
              <a:rPr lang="en-IN" sz="4000" i="1" dirty="0" smtClean="0">
                <a:solidFill>
                  <a:srgbClr val="FF00FF"/>
                </a:solidFill>
                <a:latin typeface="Algerian" pitchFamily="82" charset="0"/>
              </a:rPr>
            </a:br>
            <a:r>
              <a:rPr lang="en-IN" sz="5300" i="1" dirty="0" smtClean="0">
                <a:solidFill>
                  <a:srgbClr val="FF00FF"/>
                </a:solidFill>
                <a:latin typeface="Algerian" pitchFamily="82" charset="0"/>
              </a:rPr>
              <a:t>TOPIC: HAJ.</a:t>
            </a:r>
            <a:r>
              <a:rPr lang="en-IN" sz="4000" i="1" dirty="0" smtClean="0">
                <a:solidFill>
                  <a:srgbClr val="FF00FF"/>
                </a:solidFill>
                <a:latin typeface="Algerian" pitchFamily="82" charset="0"/>
              </a:rPr>
              <a:t/>
            </a:r>
            <a:br>
              <a:rPr lang="en-IN" sz="4000" i="1" dirty="0" smtClean="0">
                <a:solidFill>
                  <a:srgbClr val="FF00FF"/>
                </a:solidFill>
                <a:latin typeface="Algerian" pitchFamily="82" charset="0"/>
              </a:rPr>
            </a:br>
            <a:r>
              <a:rPr lang="en-IN" sz="3600" i="1" dirty="0" smtClean="0">
                <a:solidFill>
                  <a:srgbClr val="FF00FF"/>
                </a:solidFill>
                <a:latin typeface="Algerian" pitchFamily="82" charset="0"/>
              </a:rPr>
              <a:t>GROUP: SIS  IRAM USMAN.</a:t>
            </a:r>
            <a:br>
              <a:rPr lang="en-IN" sz="3600" i="1" dirty="0" smtClean="0">
                <a:solidFill>
                  <a:srgbClr val="FF00FF"/>
                </a:solidFill>
                <a:latin typeface="Algerian" pitchFamily="82" charset="0"/>
              </a:rPr>
            </a:br>
            <a:r>
              <a:rPr lang="en-IN" sz="3600" i="1" dirty="0" smtClean="0">
                <a:solidFill>
                  <a:srgbClr val="FF00FF"/>
                </a:solidFill>
                <a:latin typeface="Algerian" pitchFamily="82" charset="0"/>
              </a:rPr>
              <a:t/>
            </a:r>
            <a:br>
              <a:rPr lang="en-IN" sz="3600" i="1" dirty="0" smtClean="0">
                <a:solidFill>
                  <a:srgbClr val="FF00FF"/>
                </a:solidFill>
                <a:latin typeface="Algerian" pitchFamily="82" charset="0"/>
              </a:rPr>
            </a:br>
            <a:r>
              <a:rPr lang="en-IN" sz="3600" i="1" dirty="0" smtClean="0">
                <a:solidFill>
                  <a:srgbClr val="FF00FF"/>
                </a:solidFill>
                <a:latin typeface="Algerian" pitchFamily="82" charset="0"/>
              </a:rPr>
              <a:t>COURSE: SABEEL-UL-JANNAH 2015.</a:t>
            </a:r>
            <a:br>
              <a:rPr lang="en-IN" sz="3600" i="1" dirty="0" smtClean="0">
                <a:solidFill>
                  <a:srgbClr val="FF00FF"/>
                </a:solidFill>
                <a:latin typeface="Algerian" pitchFamily="82" charset="0"/>
              </a:rPr>
            </a:br>
            <a:r>
              <a:rPr lang="en-IN" sz="3600" i="1" dirty="0" smtClean="0">
                <a:solidFill>
                  <a:srgbClr val="FF00FF"/>
                </a:solidFill>
                <a:latin typeface="Algerian" pitchFamily="82" charset="0"/>
              </a:rPr>
              <a:t/>
            </a:r>
            <a:br>
              <a:rPr lang="en-IN" sz="3600" i="1" dirty="0" smtClean="0">
                <a:solidFill>
                  <a:srgbClr val="FF00FF"/>
                </a:solidFill>
                <a:latin typeface="Algerian" pitchFamily="82" charset="0"/>
              </a:rPr>
            </a:br>
            <a:endParaRPr lang="en-IN" sz="3600" i="1" dirty="0">
              <a:solidFill>
                <a:srgbClr val="FF00FF"/>
              </a:solidFill>
              <a:latin typeface="Algerian" pitchFamily="82" charset="0"/>
            </a:endParaRPr>
          </a:p>
        </p:txBody>
      </p:sp>
      <p:pic>
        <p:nvPicPr>
          <p:cNvPr id="4"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B050"/>
                </a:solidFill>
                <a:latin typeface="Algerian" pitchFamily="82" charset="0"/>
              </a:rPr>
              <a:t>ARAFA.</a:t>
            </a:r>
            <a:endParaRPr lang="en-IN" dirty="0">
              <a:solidFill>
                <a:srgbClr val="00B050"/>
              </a:solidFill>
              <a:latin typeface="Algerian" pitchFamily="82" charset="0"/>
            </a:endParaRPr>
          </a:p>
        </p:txBody>
      </p:sp>
      <p:pic>
        <p:nvPicPr>
          <p:cNvPr id="3074" name="Picture 2" descr="C:\Users\mansoorminhaj\Downloads\download.jpg"/>
          <p:cNvPicPr>
            <a:picLocks noChangeAspect="1" noChangeArrowheads="1"/>
          </p:cNvPicPr>
          <p:nvPr/>
        </p:nvPicPr>
        <p:blipFill>
          <a:blip r:embed="rId3"/>
          <a:srcRect/>
          <a:stretch>
            <a:fillRect/>
          </a:stretch>
        </p:blipFill>
        <p:spPr bwMode="auto">
          <a:xfrm>
            <a:off x="500034" y="1142984"/>
            <a:ext cx="6357981" cy="2988295"/>
          </a:xfrm>
          <a:prstGeom prst="rect">
            <a:avLst/>
          </a:prstGeom>
          <a:noFill/>
        </p:spPr>
      </p:pic>
      <p:pic>
        <p:nvPicPr>
          <p:cNvPr id="3075" name="Picture 3" descr="C:\Users\mansoorminhaj\Downloads\download (1).jpg"/>
          <p:cNvPicPr>
            <a:picLocks noChangeAspect="1" noChangeArrowheads="1"/>
          </p:cNvPicPr>
          <p:nvPr/>
        </p:nvPicPr>
        <p:blipFill>
          <a:blip r:embed="rId4"/>
          <a:srcRect/>
          <a:stretch>
            <a:fillRect/>
          </a:stretch>
        </p:blipFill>
        <p:spPr bwMode="auto">
          <a:xfrm>
            <a:off x="2428860" y="4283543"/>
            <a:ext cx="6286544" cy="2360167"/>
          </a:xfrm>
          <a:prstGeom prst="rect">
            <a:avLst/>
          </a:prstGeom>
          <a:noFill/>
        </p:spPr>
      </p:pic>
      <p:pic>
        <p:nvPicPr>
          <p:cNvPr id="6" name="Labbaik Allahuma Lab_ringtone( ZikrayNabi.Com ).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357166"/>
            <a:ext cx="5429288" cy="928694"/>
          </a:xfrm>
        </p:spPr>
        <p:txBody>
          <a:bodyPr>
            <a:normAutofit/>
          </a:bodyPr>
          <a:lstStyle/>
          <a:p>
            <a:pPr algn="ctr"/>
            <a:r>
              <a:rPr lang="en-IN" sz="4000" dirty="0" err="1" smtClean="0">
                <a:solidFill>
                  <a:srgbClr val="0070C0"/>
                </a:solidFill>
                <a:latin typeface="Algerian" pitchFamily="82" charset="0"/>
              </a:rPr>
              <a:t>Khurbani</a:t>
            </a:r>
            <a:r>
              <a:rPr lang="en-IN" sz="4000" dirty="0" smtClean="0">
                <a:solidFill>
                  <a:srgbClr val="0070C0"/>
                </a:solidFill>
                <a:latin typeface="Algerian" pitchFamily="82" charset="0"/>
              </a:rPr>
              <a:t>.</a:t>
            </a:r>
            <a:endParaRPr lang="en-IN" sz="4000" dirty="0">
              <a:solidFill>
                <a:srgbClr val="0070C0"/>
              </a:solidFill>
              <a:latin typeface="Algerian" pitchFamily="82" charset="0"/>
            </a:endParaRPr>
          </a:p>
        </p:txBody>
      </p:sp>
      <p:pic>
        <p:nvPicPr>
          <p:cNvPr id="3" name="Content Placeholder 2" descr="C:\Users\mansoorminhaj\Downloads\1.jpg"/>
          <p:cNvPicPr>
            <a:picLocks noGrp="1" noChangeAspect="1" noChangeArrowheads="1"/>
          </p:cNvPicPr>
          <p:nvPr>
            <p:ph type="pic" idx="1"/>
          </p:nvPr>
        </p:nvPicPr>
        <p:blipFill>
          <a:blip r:embed="rId3"/>
          <a:srcRect l="64" r="64"/>
          <a:stretch>
            <a:fillRect/>
          </a:stretch>
        </p:blipFill>
        <p:spPr bwMode="auto">
          <a:xfrm>
            <a:off x="1071538" y="1357298"/>
            <a:ext cx="5786478" cy="3315900"/>
          </a:xfrm>
          <a:prstGeom prst="rect">
            <a:avLst/>
          </a:prstGeom>
          <a:noFill/>
        </p:spPr>
      </p:pic>
      <p:sp>
        <p:nvSpPr>
          <p:cNvPr id="8" name="Text Placeholder 7"/>
          <p:cNvSpPr>
            <a:spLocks noGrp="1"/>
          </p:cNvSpPr>
          <p:nvPr>
            <p:ph type="body" sz="half" idx="2"/>
          </p:nvPr>
        </p:nvSpPr>
        <p:spPr>
          <a:xfrm>
            <a:off x="642910" y="4857760"/>
            <a:ext cx="7786742" cy="1314440"/>
          </a:xfrm>
        </p:spPr>
        <p:txBody>
          <a:bodyPr>
            <a:normAutofit fontScale="92500" lnSpcReduction="10000"/>
          </a:bodyPr>
          <a:lstStyle/>
          <a:p>
            <a:r>
              <a:rPr lang="en-IN" sz="1800" i="1" dirty="0" smtClean="0">
                <a:solidFill>
                  <a:srgbClr val="00B050"/>
                </a:solidFill>
                <a:latin typeface="Algerian" pitchFamily="82" charset="0"/>
              </a:rPr>
              <a:t>Allah </a:t>
            </a:r>
            <a:r>
              <a:rPr lang="en-IN" sz="1800" i="1" dirty="0" err="1" smtClean="0">
                <a:solidFill>
                  <a:srgbClr val="00B050"/>
                </a:solidFill>
                <a:latin typeface="Algerian" pitchFamily="82" charset="0"/>
              </a:rPr>
              <a:t>s.w.t</a:t>
            </a:r>
            <a:r>
              <a:rPr lang="en-IN" sz="1800" i="1" dirty="0" smtClean="0">
                <a:solidFill>
                  <a:srgbClr val="00B050"/>
                </a:solidFill>
                <a:latin typeface="Algerian" pitchFamily="82" charset="0"/>
              </a:rPr>
              <a:t> ka </a:t>
            </a:r>
            <a:r>
              <a:rPr lang="en-IN" sz="1800" i="1" dirty="0" err="1" smtClean="0">
                <a:solidFill>
                  <a:srgbClr val="00B050"/>
                </a:solidFill>
                <a:latin typeface="Algerian" pitchFamily="82" charset="0"/>
              </a:rPr>
              <a:t>hukum</a:t>
            </a:r>
            <a:r>
              <a:rPr lang="en-IN" sz="1800" i="1" dirty="0" smtClean="0">
                <a:solidFill>
                  <a:srgbClr val="00B050"/>
                </a:solidFill>
                <a:latin typeface="Algerian" pitchFamily="82" charset="0"/>
              </a:rPr>
              <a:t> </a:t>
            </a:r>
            <a:r>
              <a:rPr lang="en-IN" sz="1800" i="1" dirty="0" err="1" smtClean="0">
                <a:solidFill>
                  <a:srgbClr val="00B050"/>
                </a:solidFill>
                <a:latin typeface="Algerian" pitchFamily="82" charset="0"/>
              </a:rPr>
              <a:t>tha</a:t>
            </a:r>
            <a:r>
              <a:rPr lang="en-IN" sz="1800" i="1" dirty="0" smtClean="0">
                <a:solidFill>
                  <a:srgbClr val="00B050"/>
                </a:solidFill>
                <a:latin typeface="Algerian" pitchFamily="82" charset="0"/>
              </a:rPr>
              <a:t> </a:t>
            </a:r>
            <a:r>
              <a:rPr lang="en-IN" sz="1800" i="1" dirty="0" err="1" smtClean="0">
                <a:solidFill>
                  <a:srgbClr val="00B050"/>
                </a:solidFill>
                <a:latin typeface="Algerian" pitchFamily="82" charset="0"/>
              </a:rPr>
              <a:t>khurbani</a:t>
            </a:r>
            <a:r>
              <a:rPr lang="en-IN" sz="1800" i="1" dirty="0" smtClean="0">
                <a:solidFill>
                  <a:srgbClr val="00B050"/>
                </a:solidFill>
                <a:latin typeface="Algerian" pitchFamily="82" charset="0"/>
              </a:rPr>
              <a:t> </a:t>
            </a:r>
            <a:r>
              <a:rPr lang="en-IN" sz="1800" i="1" dirty="0" err="1" smtClean="0">
                <a:solidFill>
                  <a:srgbClr val="00B050"/>
                </a:solidFill>
                <a:latin typeface="Algerian" pitchFamily="82" charset="0"/>
              </a:rPr>
              <a:t>dene</a:t>
            </a:r>
            <a:r>
              <a:rPr lang="en-IN" sz="1800" i="1" dirty="0" smtClean="0">
                <a:solidFill>
                  <a:srgbClr val="00B050"/>
                </a:solidFill>
                <a:latin typeface="Algerian" pitchFamily="82" charset="0"/>
              </a:rPr>
              <a:t> ka </a:t>
            </a:r>
            <a:r>
              <a:rPr lang="en-IN" sz="1800" i="1" dirty="0" err="1" smtClean="0">
                <a:solidFill>
                  <a:srgbClr val="00B050"/>
                </a:solidFill>
                <a:latin typeface="Algerian" pitchFamily="82" charset="0"/>
              </a:rPr>
              <a:t>allah</a:t>
            </a:r>
            <a:r>
              <a:rPr lang="en-IN" sz="1800" i="1" dirty="0" smtClean="0">
                <a:solidFill>
                  <a:srgbClr val="00B050"/>
                </a:solidFill>
                <a:latin typeface="Algerian" pitchFamily="82" charset="0"/>
              </a:rPr>
              <a:t> </a:t>
            </a:r>
            <a:r>
              <a:rPr lang="en-IN" sz="1800" i="1" dirty="0" err="1" smtClean="0">
                <a:solidFill>
                  <a:srgbClr val="00B050"/>
                </a:solidFill>
                <a:latin typeface="Algerian" pitchFamily="82" charset="0"/>
              </a:rPr>
              <a:t>ke</a:t>
            </a:r>
            <a:r>
              <a:rPr lang="en-IN" sz="1800" i="1" dirty="0" smtClean="0">
                <a:solidFill>
                  <a:srgbClr val="00B050"/>
                </a:solidFill>
                <a:latin typeface="Algerian" pitchFamily="82" charset="0"/>
              </a:rPr>
              <a:t> </a:t>
            </a:r>
            <a:r>
              <a:rPr lang="en-IN" sz="1800" i="1" dirty="0" err="1" smtClean="0">
                <a:solidFill>
                  <a:srgbClr val="00B050"/>
                </a:solidFill>
                <a:latin typeface="Algerian" pitchFamily="82" charset="0"/>
              </a:rPr>
              <a:t>rahh</a:t>
            </a:r>
            <a:r>
              <a:rPr lang="en-IN" sz="1800" i="1" dirty="0" smtClean="0">
                <a:solidFill>
                  <a:srgbClr val="00B050"/>
                </a:solidFill>
                <a:latin typeface="Algerian" pitchFamily="82" charset="0"/>
              </a:rPr>
              <a:t> me UNHO NE IBRAHIM A.S KU HUKUM DIYA KE UNKE BETE ISMAIL A.S KU ALLAH KE RAHA ME KHURBAN KAR DEE AUR KNIFE KO YE HUKUM DIYA KY WO ISMAIL KA BAAL KU BAAKA NA KARE AISE HAI HAMARE ALLAH PAAK KE KHUDRAT.</a:t>
            </a:r>
            <a:endParaRPr lang="en-IN" sz="1800" i="1" dirty="0">
              <a:solidFill>
                <a:srgbClr val="00B050"/>
              </a:solidFill>
              <a:latin typeface="Algerian" pitchFamily="82" charset="0"/>
            </a:endParaRPr>
          </a:p>
        </p:txBody>
      </p:sp>
      <p:pic>
        <p:nvPicPr>
          <p:cNvPr id="6" name="Labbaik Allahuma Lab_ringtone( ZikrayNabi.Com ).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85794"/>
            <a:ext cx="7429552" cy="2714644"/>
          </a:xfrm>
        </p:spPr>
        <p:txBody>
          <a:bodyPr>
            <a:normAutofit fontScale="90000"/>
          </a:bodyPr>
          <a:lstStyle/>
          <a:p>
            <a:pPr algn="ctr"/>
            <a:r>
              <a:rPr lang="en-IN" sz="2800" b="0" i="1" dirty="0" smtClean="0">
                <a:solidFill>
                  <a:srgbClr val="FF00FF"/>
                </a:solidFill>
                <a:latin typeface="Algerian" pitchFamily="82" charset="0"/>
              </a:rPr>
              <a:t>Ye </a:t>
            </a:r>
            <a:r>
              <a:rPr lang="en-IN" sz="2800" b="0" i="1" dirty="0" smtClean="0">
                <a:solidFill>
                  <a:srgbClr val="FF00FF"/>
                </a:solidFill>
                <a:latin typeface="Algerian" pitchFamily="82" charset="0"/>
              </a:rPr>
              <a:t>mere </a:t>
            </a:r>
            <a:r>
              <a:rPr lang="en-IN" sz="2800" b="0" i="1" dirty="0" err="1" smtClean="0">
                <a:solidFill>
                  <a:srgbClr val="FF00FF"/>
                </a:solidFill>
                <a:latin typeface="Algerian" pitchFamily="82" charset="0"/>
              </a:rPr>
              <a:t>ek</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chote</a:t>
            </a:r>
            <a:r>
              <a:rPr lang="en-IN" sz="2800" b="0" i="1" dirty="0" smtClean="0">
                <a:solidFill>
                  <a:srgbClr val="FF00FF"/>
                </a:solidFill>
                <a:latin typeface="Algerian" pitchFamily="82" charset="0"/>
              </a:rPr>
              <a:t> se </a:t>
            </a:r>
            <a:r>
              <a:rPr lang="en-IN" sz="2800" b="0" i="1" dirty="0" err="1" smtClean="0">
                <a:solidFill>
                  <a:srgbClr val="FF00FF"/>
                </a:solidFill>
                <a:latin typeface="Algerian" pitchFamily="82" charset="0"/>
              </a:rPr>
              <a:t>koshish</a:t>
            </a:r>
            <a:r>
              <a:rPr lang="en-IN" sz="2800" b="0" i="1" smtClean="0">
                <a:solidFill>
                  <a:srgbClr val="FF00FF"/>
                </a:solidFill>
                <a:latin typeface="Algerian" pitchFamily="82" charset="0"/>
              </a:rPr>
              <a:t> </a:t>
            </a:r>
            <a:r>
              <a:rPr lang="en-IN" sz="2800" b="0" i="1" smtClean="0">
                <a:solidFill>
                  <a:srgbClr val="FF00FF"/>
                </a:solidFill>
                <a:latin typeface="Algerian" pitchFamily="82" charset="0"/>
              </a:rPr>
              <a:t> </a:t>
            </a:r>
            <a:r>
              <a:rPr lang="en-IN" sz="2800" b="0" i="1" smtClean="0">
                <a:solidFill>
                  <a:srgbClr val="FF00FF"/>
                </a:solidFill>
                <a:latin typeface="Algerian" pitchFamily="82" charset="0"/>
              </a:rPr>
              <a:t>hai</a:t>
            </a:r>
            <a:r>
              <a:rPr lang="en-IN" sz="2800" b="0" i="1" dirty="0" smtClean="0">
                <a:solidFill>
                  <a:srgbClr val="FF00FF"/>
                </a:solidFill>
                <a:latin typeface="Algerian" pitchFamily="82" charset="0"/>
              </a:rPr>
              <a:t> </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umeed</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hai</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ke</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aap</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saab</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ku</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pasand</a:t>
            </a:r>
            <a:r>
              <a:rPr lang="en-IN" sz="2800" b="0" i="1" dirty="0" smtClean="0">
                <a:solidFill>
                  <a:srgbClr val="FF00FF"/>
                </a:solidFill>
                <a:latin typeface="Algerian" pitchFamily="82" charset="0"/>
              </a:rPr>
              <a:t> </a:t>
            </a:r>
            <a:r>
              <a:rPr lang="en-IN" sz="2800" b="0" i="1" dirty="0" err="1" smtClean="0">
                <a:solidFill>
                  <a:srgbClr val="FF00FF"/>
                </a:solidFill>
                <a:latin typeface="Algerian" pitchFamily="82" charset="0"/>
              </a:rPr>
              <a:t>aaye</a:t>
            </a:r>
            <a:r>
              <a:rPr lang="en-IN" sz="2800" b="0" i="1" dirty="0" smtClean="0">
                <a:solidFill>
                  <a:srgbClr val="FF00FF"/>
                </a:solidFill>
                <a:latin typeface="Algerian" pitchFamily="82" charset="0"/>
              </a:rPr>
              <a:t> .</a:t>
            </a:r>
            <a:br>
              <a:rPr lang="en-IN" sz="2800" b="0" i="1" dirty="0" smtClean="0">
                <a:solidFill>
                  <a:srgbClr val="FF00FF"/>
                </a:solidFill>
                <a:latin typeface="Algerian" pitchFamily="82" charset="0"/>
              </a:rPr>
            </a:br>
            <a:r>
              <a:rPr lang="en-IN" sz="2800" b="0" i="1" dirty="0" smtClean="0">
                <a:solidFill>
                  <a:srgbClr val="FF00FF"/>
                </a:solidFill>
                <a:latin typeface="Algerian" pitchFamily="82" charset="0"/>
              </a:rPr>
              <a:t/>
            </a:r>
            <a:br>
              <a:rPr lang="en-IN" sz="2800" b="0" i="1" dirty="0" smtClean="0">
                <a:solidFill>
                  <a:srgbClr val="FF00FF"/>
                </a:solidFill>
                <a:latin typeface="Algerian" pitchFamily="82" charset="0"/>
              </a:rPr>
            </a:br>
            <a:r>
              <a:rPr lang="en-IN" sz="2800" b="0" i="1" dirty="0" smtClean="0">
                <a:solidFill>
                  <a:srgbClr val="FF00FF"/>
                </a:solidFill>
                <a:latin typeface="Algerian" pitchFamily="82" charset="0"/>
              </a:rPr>
              <a:t/>
            </a:r>
            <a:br>
              <a:rPr lang="en-IN" sz="2800" b="0" i="1" dirty="0" smtClean="0">
                <a:solidFill>
                  <a:srgbClr val="FF00FF"/>
                </a:solidFill>
                <a:latin typeface="Algerian" pitchFamily="82" charset="0"/>
              </a:rPr>
            </a:br>
            <a:r>
              <a:rPr lang="en-IN" sz="2800" b="0" i="1" dirty="0" smtClean="0">
                <a:solidFill>
                  <a:srgbClr val="FF00FF"/>
                </a:solidFill>
                <a:latin typeface="Algerian" pitchFamily="82" charset="0"/>
              </a:rPr>
              <a:t>Thanks </a:t>
            </a:r>
            <a:r>
              <a:rPr lang="en-IN" sz="2800" b="0" i="1" dirty="0" smtClean="0">
                <a:solidFill>
                  <a:srgbClr val="FF00FF"/>
                </a:solidFill>
                <a:latin typeface="Algerian" pitchFamily="82" charset="0"/>
              </a:rPr>
              <a:t> for </a:t>
            </a:r>
            <a:r>
              <a:rPr lang="en-IN" sz="2800" b="0" i="1" dirty="0" smtClean="0">
                <a:solidFill>
                  <a:srgbClr val="FF00FF"/>
                </a:solidFill>
                <a:latin typeface="Algerian" pitchFamily="82" charset="0"/>
              </a:rPr>
              <a:t>seeing this  presentation  with your patience </a:t>
            </a:r>
            <a:br>
              <a:rPr lang="en-IN" sz="2800" b="0" i="1" dirty="0" smtClean="0">
                <a:solidFill>
                  <a:srgbClr val="FF00FF"/>
                </a:solidFill>
                <a:latin typeface="Algerian" pitchFamily="82" charset="0"/>
              </a:rPr>
            </a:br>
            <a:r>
              <a:rPr lang="en-IN" sz="2800" b="0" i="1" dirty="0" smtClean="0">
                <a:solidFill>
                  <a:srgbClr val="FF00FF"/>
                </a:solidFill>
                <a:latin typeface="Algerian" pitchFamily="82" charset="0"/>
              </a:rPr>
              <a:t/>
            </a:r>
            <a:br>
              <a:rPr lang="en-IN" sz="2800" b="0" i="1" dirty="0" smtClean="0">
                <a:solidFill>
                  <a:srgbClr val="FF00FF"/>
                </a:solidFill>
                <a:latin typeface="Algerian" pitchFamily="82" charset="0"/>
              </a:rPr>
            </a:br>
            <a:r>
              <a:rPr lang="en-IN" sz="2800" b="0" i="1" dirty="0" smtClean="0">
                <a:latin typeface="Algerian" pitchFamily="82" charset="0"/>
              </a:rPr>
              <a:t>     </a:t>
            </a:r>
            <a:r>
              <a:rPr lang="en-IN" sz="2800" b="0" i="1" dirty="0" err="1" smtClean="0">
                <a:latin typeface="Algerian" pitchFamily="82" charset="0"/>
              </a:rPr>
              <a:t>jazakallah</a:t>
            </a:r>
            <a:r>
              <a:rPr lang="en-IN" sz="2800" b="0" i="1" dirty="0" smtClean="0">
                <a:latin typeface="Algerian" pitchFamily="82" charset="0"/>
              </a:rPr>
              <a:t> </a:t>
            </a:r>
            <a:r>
              <a:rPr lang="en-IN" sz="2800" b="0" i="1" dirty="0" err="1" smtClean="0">
                <a:latin typeface="Algerian" pitchFamily="82" charset="0"/>
              </a:rPr>
              <a:t>khair</a:t>
            </a:r>
            <a:r>
              <a:rPr lang="en-IN" sz="2800" b="0" i="1" dirty="0" smtClean="0">
                <a:latin typeface="Algerian" pitchFamily="82" charset="0"/>
              </a:rPr>
              <a:t>..</a:t>
            </a:r>
            <a:endParaRPr lang="en-IN" sz="2800" b="0" i="1" dirty="0">
              <a:solidFill>
                <a:srgbClr val="FF00FF"/>
              </a:solidFill>
              <a:latin typeface="Algerian" pitchFamily="82" charset="0"/>
            </a:endParaRPr>
          </a:p>
        </p:txBody>
      </p:sp>
      <p:pic>
        <p:nvPicPr>
          <p:cNvPr id="5"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buFont typeface="Wingdings" pitchFamily="2" charset="2"/>
              <a:buChar char="Ø"/>
            </a:pPr>
            <a:r>
              <a:rPr lang="en-IN" sz="4000" b="1" dirty="0" smtClean="0">
                <a:solidFill>
                  <a:schemeClr val="accent2">
                    <a:lumMod val="75000"/>
                  </a:schemeClr>
                </a:solidFill>
                <a:latin typeface="Times New Roman" pitchFamily="18" charset="0"/>
                <a:cs typeface="Times New Roman" pitchFamily="18" charset="0"/>
              </a:rPr>
              <a:t> What Are the Five Pillars of Islam?</a:t>
            </a:r>
            <a:br>
              <a:rPr lang="en-IN" sz="4000" b="1" dirty="0" smtClean="0">
                <a:solidFill>
                  <a:schemeClr val="accent2">
                    <a:lumMod val="75000"/>
                  </a:schemeClr>
                </a:solidFill>
                <a:latin typeface="Times New Roman" pitchFamily="18" charset="0"/>
                <a:cs typeface="Times New Roman" pitchFamily="18" charset="0"/>
              </a:rPr>
            </a:br>
            <a:endParaRPr lang="en-IN" sz="4000" dirty="0">
              <a:solidFill>
                <a:srgbClr val="FF9900"/>
              </a:solidFill>
              <a:latin typeface="Algerian" pitchFamily="82" charset="0"/>
            </a:endParaRPr>
          </a:p>
        </p:txBody>
      </p:sp>
      <p:sp>
        <p:nvSpPr>
          <p:cNvPr id="5" name="Content Placeholder 4"/>
          <p:cNvSpPr>
            <a:spLocks noGrp="1"/>
          </p:cNvSpPr>
          <p:nvPr>
            <p:ph idx="1"/>
          </p:nvPr>
        </p:nvSpPr>
        <p:spPr>
          <a:xfrm>
            <a:off x="428596" y="1142985"/>
            <a:ext cx="7858180" cy="4643470"/>
          </a:xfrm>
        </p:spPr>
        <p:txBody>
          <a:bodyPr>
            <a:normAutofit/>
          </a:bodyPr>
          <a:lstStyle/>
          <a:p>
            <a:pPr>
              <a:buNone/>
            </a:pPr>
            <a:endParaRPr lang="en-IN" sz="2800" b="1" dirty="0" smtClean="0">
              <a:solidFill>
                <a:schemeClr val="accent2">
                  <a:lumMod val="75000"/>
                </a:schemeClr>
              </a:solidFill>
              <a:latin typeface="Times New Roman" pitchFamily="18" charset="0"/>
              <a:cs typeface="Times New Roman" pitchFamily="18" charset="0"/>
            </a:endParaRPr>
          </a:p>
          <a:p>
            <a:r>
              <a:rPr lang="en-IN" sz="2800" dirty="0" smtClean="0">
                <a:solidFill>
                  <a:schemeClr val="accent2">
                    <a:lumMod val="75000"/>
                  </a:schemeClr>
                </a:solidFill>
                <a:latin typeface="Times New Roman" pitchFamily="18" charset="0"/>
                <a:cs typeface="Times New Roman" pitchFamily="18" charset="0"/>
              </a:rPr>
              <a:t>The Five Pillars of Islam are the framework of the Muslim life.  They are the testimony of faith, prayer, giving </a:t>
            </a:r>
            <a:r>
              <a:rPr lang="en-IN" sz="2800" i="1" dirty="0" err="1" smtClean="0">
                <a:solidFill>
                  <a:schemeClr val="accent2">
                    <a:lumMod val="75000"/>
                  </a:schemeClr>
                </a:solidFill>
                <a:latin typeface="Times New Roman" pitchFamily="18" charset="0"/>
                <a:cs typeface="Times New Roman" pitchFamily="18" charset="0"/>
              </a:rPr>
              <a:t>zakat</a:t>
            </a:r>
            <a:r>
              <a:rPr lang="en-IN" sz="2800" dirty="0" smtClean="0">
                <a:solidFill>
                  <a:schemeClr val="accent2">
                    <a:lumMod val="75000"/>
                  </a:schemeClr>
                </a:solidFill>
                <a:latin typeface="Times New Roman" pitchFamily="18" charset="0"/>
                <a:cs typeface="Times New Roman" pitchFamily="18" charset="0"/>
              </a:rPr>
              <a:t> (support of the needy), fasting during the month of Ramadan, and the pilgrimage to </a:t>
            </a:r>
            <a:r>
              <a:rPr lang="en-IN" sz="2800" dirty="0" err="1" smtClean="0">
                <a:solidFill>
                  <a:schemeClr val="accent2">
                    <a:lumMod val="75000"/>
                  </a:schemeClr>
                </a:solidFill>
                <a:latin typeface="Times New Roman" pitchFamily="18" charset="0"/>
                <a:cs typeface="Times New Roman" pitchFamily="18" charset="0"/>
              </a:rPr>
              <a:t>Makkah</a:t>
            </a:r>
            <a:r>
              <a:rPr lang="en-IN" sz="2800" dirty="0" smtClean="0">
                <a:solidFill>
                  <a:schemeClr val="accent2">
                    <a:lumMod val="75000"/>
                  </a:schemeClr>
                </a:solidFill>
                <a:latin typeface="Times New Roman" pitchFamily="18" charset="0"/>
                <a:cs typeface="Times New Roman" pitchFamily="18" charset="0"/>
              </a:rPr>
              <a:t> once in a lifetime for those who are able.</a:t>
            </a:r>
          </a:p>
          <a:p>
            <a:endParaRPr lang="en-IN" sz="2800" b="1" dirty="0" smtClean="0">
              <a:solidFill>
                <a:srgbClr val="C00000"/>
              </a:solidFill>
              <a:latin typeface="Times New Roman" pitchFamily="18" charset="0"/>
              <a:cs typeface="Times New Roman" pitchFamily="18" charset="0"/>
            </a:endParaRPr>
          </a:p>
          <a:p>
            <a:r>
              <a:rPr lang="en-IN" sz="2800" i="1" dirty="0" smtClean="0">
                <a:solidFill>
                  <a:srgbClr val="7030A0"/>
                </a:solidFill>
                <a:latin typeface="Algerian" pitchFamily="82" charset="0"/>
              </a:rPr>
              <a:t>IN THIS PRESENTATION WE ARE GOING TO SEE IN DETAIL ABOUT HAJ .</a:t>
            </a:r>
            <a:endParaRPr lang="en-IN" sz="2800" dirty="0" smtClean="0">
              <a:solidFill>
                <a:schemeClr val="accent2">
                  <a:lumMod val="75000"/>
                </a:schemeClr>
              </a:solidFill>
              <a:latin typeface="Times New Roman" pitchFamily="18" charset="0"/>
              <a:cs typeface="Times New Roman" pitchFamily="18" charset="0"/>
            </a:endParaRPr>
          </a:p>
          <a:p>
            <a:pPr>
              <a:buNone/>
            </a:pPr>
            <a:endParaRPr lang="en-IN" sz="2800" dirty="0">
              <a:solidFill>
                <a:schemeClr val="accent2">
                  <a:lumMod val="75000"/>
                </a:schemeClr>
              </a:solidFill>
              <a:latin typeface="Times New Roman" pitchFamily="18" charset="0"/>
              <a:cs typeface="Times New Roman" pitchFamily="18" charset="0"/>
            </a:endParaRPr>
          </a:p>
        </p:txBody>
      </p:sp>
      <p:pic>
        <p:nvPicPr>
          <p:cNvPr id="6"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428604"/>
            <a:ext cx="7929618" cy="646331"/>
          </a:xfrm>
          <a:prstGeom prst="rect">
            <a:avLst/>
          </a:prstGeom>
        </p:spPr>
        <p:txBody>
          <a:bodyPr wrap="square">
            <a:spAutoFit/>
          </a:bodyPr>
          <a:lstStyle/>
          <a:p>
            <a:r>
              <a:rPr lang="en-IN" dirty="0" smtClean="0"/>
              <a:t/>
            </a:r>
            <a:br>
              <a:rPr lang="en-IN" dirty="0" smtClean="0"/>
            </a:br>
            <a:endParaRPr lang="en-IN" dirty="0"/>
          </a:p>
        </p:txBody>
      </p:sp>
      <p:sp>
        <p:nvSpPr>
          <p:cNvPr id="5" name="Title 4"/>
          <p:cNvSpPr>
            <a:spLocks noGrp="1"/>
          </p:cNvSpPr>
          <p:nvPr>
            <p:ph type="title"/>
          </p:nvPr>
        </p:nvSpPr>
        <p:spPr/>
        <p:txBody>
          <a:bodyPr>
            <a:normAutofit/>
          </a:bodyPr>
          <a:lstStyle/>
          <a:p>
            <a:r>
              <a:rPr lang="en-IN" sz="4000" i="1" dirty="0" smtClean="0">
                <a:solidFill>
                  <a:schemeClr val="accent2">
                    <a:lumMod val="75000"/>
                  </a:schemeClr>
                </a:solidFill>
                <a:latin typeface="Algerian" pitchFamily="82" charset="0"/>
              </a:rPr>
              <a:t>5. Pillars of </a:t>
            </a:r>
            <a:r>
              <a:rPr lang="en-IN" sz="4000" i="1" dirty="0" err="1" smtClean="0">
                <a:solidFill>
                  <a:schemeClr val="accent2">
                    <a:lumMod val="75000"/>
                  </a:schemeClr>
                </a:solidFill>
                <a:latin typeface="Algerian" pitchFamily="82" charset="0"/>
              </a:rPr>
              <a:t>islam</a:t>
            </a:r>
            <a:r>
              <a:rPr lang="en-IN" sz="4000" i="1" dirty="0" smtClean="0">
                <a:solidFill>
                  <a:schemeClr val="accent2">
                    <a:lumMod val="75000"/>
                  </a:schemeClr>
                </a:solidFill>
                <a:latin typeface="Algerian" pitchFamily="82" charset="0"/>
              </a:rPr>
              <a:t>.</a:t>
            </a:r>
            <a:endParaRPr lang="en-IN" sz="4000" i="1" dirty="0">
              <a:solidFill>
                <a:schemeClr val="accent2">
                  <a:lumMod val="75000"/>
                </a:schemeClr>
              </a:solidFill>
              <a:latin typeface="Algerian" pitchFamily="82" charset="0"/>
            </a:endParaRPr>
          </a:p>
        </p:txBody>
      </p:sp>
      <p:sp>
        <p:nvSpPr>
          <p:cNvPr id="6" name="Content Placeholder 5"/>
          <p:cNvSpPr>
            <a:spLocks noGrp="1"/>
          </p:cNvSpPr>
          <p:nvPr>
            <p:ph idx="1"/>
          </p:nvPr>
        </p:nvSpPr>
        <p:spPr/>
        <p:txBody>
          <a:bodyPr/>
          <a:lstStyle/>
          <a:p>
            <a:pPr lvl="1">
              <a:buFont typeface="Wingdings" pitchFamily="2" charset="2"/>
              <a:buChar char="Ø"/>
            </a:pPr>
            <a:r>
              <a:rPr lang="en-IN" i="1" dirty="0" smtClean="0">
                <a:solidFill>
                  <a:srgbClr val="7030A0"/>
                </a:solidFill>
                <a:latin typeface="Algerian" pitchFamily="82" charset="0"/>
              </a:rPr>
              <a:t>1. KALIMA.</a:t>
            </a:r>
          </a:p>
          <a:p>
            <a:pPr lvl="1">
              <a:buFont typeface="Wingdings" pitchFamily="2" charset="2"/>
              <a:buChar char="Ø"/>
            </a:pPr>
            <a:r>
              <a:rPr lang="en-IN" i="1" dirty="0" smtClean="0">
                <a:solidFill>
                  <a:srgbClr val="7030A0"/>
                </a:solidFill>
                <a:latin typeface="Algerian" pitchFamily="82" charset="0"/>
              </a:rPr>
              <a:t>2.NAMAZ.</a:t>
            </a:r>
          </a:p>
          <a:p>
            <a:pPr lvl="1">
              <a:buFont typeface="Wingdings" pitchFamily="2" charset="2"/>
              <a:buChar char="Ø"/>
            </a:pPr>
            <a:r>
              <a:rPr lang="en-IN" i="1" dirty="0" smtClean="0">
                <a:solidFill>
                  <a:srgbClr val="7030A0"/>
                </a:solidFill>
                <a:latin typeface="Algerian" pitchFamily="82" charset="0"/>
              </a:rPr>
              <a:t>3.ROZA.</a:t>
            </a:r>
          </a:p>
          <a:p>
            <a:pPr lvl="1">
              <a:buFont typeface="Wingdings" pitchFamily="2" charset="2"/>
              <a:buChar char="Ø"/>
            </a:pPr>
            <a:r>
              <a:rPr lang="en-IN" i="1" dirty="0" smtClean="0">
                <a:solidFill>
                  <a:srgbClr val="7030A0"/>
                </a:solidFill>
                <a:latin typeface="Algerian" pitchFamily="82" charset="0"/>
              </a:rPr>
              <a:t>4.ZAKAT.</a:t>
            </a:r>
          </a:p>
          <a:p>
            <a:pPr lvl="1">
              <a:buFont typeface="Wingdings" pitchFamily="2" charset="2"/>
              <a:buChar char="Ø"/>
            </a:pPr>
            <a:r>
              <a:rPr lang="en-IN" sz="3600" i="1" dirty="0" smtClean="0">
                <a:solidFill>
                  <a:srgbClr val="FF0000"/>
                </a:solidFill>
                <a:latin typeface="Algerian" pitchFamily="82" charset="0"/>
              </a:rPr>
              <a:t>5.HAJ.</a:t>
            </a:r>
          </a:p>
          <a:p>
            <a:pPr lvl="1">
              <a:buFont typeface="Wingdings" pitchFamily="2" charset="2"/>
              <a:buChar char="Ø"/>
            </a:pPr>
            <a:endParaRPr lang="en-IN" i="1" dirty="0">
              <a:solidFill>
                <a:srgbClr val="7030A0"/>
              </a:solidFill>
              <a:latin typeface="Algerian" pitchFamily="82" charset="0"/>
            </a:endParaRPr>
          </a:p>
          <a:p>
            <a:pPr lvl="1">
              <a:buFont typeface="Wingdings" pitchFamily="2" charset="2"/>
              <a:buChar char="Ø"/>
            </a:pPr>
            <a:endParaRPr lang="en-IN" i="1" dirty="0" smtClean="0">
              <a:solidFill>
                <a:srgbClr val="7030A0"/>
              </a:solidFill>
              <a:latin typeface="Algerian" pitchFamily="82" charset="0"/>
            </a:endParaRPr>
          </a:p>
        </p:txBody>
      </p:sp>
      <p:pic>
        <p:nvPicPr>
          <p:cNvPr id="8"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buFont typeface="Wingdings" pitchFamily="2" charset="2"/>
              <a:buChar char="Ø"/>
            </a:pPr>
            <a:r>
              <a:rPr lang="en-IN" sz="4000" i="1" dirty="0" smtClean="0">
                <a:solidFill>
                  <a:srgbClr val="FF3300"/>
                </a:solidFill>
                <a:latin typeface="Algerian" pitchFamily="82" charset="0"/>
              </a:rPr>
              <a:t>Hajj ka </a:t>
            </a:r>
            <a:r>
              <a:rPr lang="en-IN" sz="4000" i="1" dirty="0" err="1" smtClean="0">
                <a:solidFill>
                  <a:srgbClr val="FF3300"/>
                </a:solidFill>
                <a:latin typeface="Algerian" pitchFamily="82" charset="0"/>
              </a:rPr>
              <a:t>mahina</a:t>
            </a:r>
            <a:r>
              <a:rPr lang="en-IN" sz="4000" i="1" dirty="0" smtClean="0">
                <a:solidFill>
                  <a:srgbClr val="FF3300"/>
                </a:solidFill>
                <a:latin typeface="Algerian" pitchFamily="82" charset="0"/>
              </a:rPr>
              <a:t/>
            </a:r>
            <a:br>
              <a:rPr lang="en-IN" sz="4000" i="1" dirty="0" smtClean="0">
                <a:solidFill>
                  <a:srgbClr val="FF3300"/>
                </a:solidFill>
                <a:latin typeface="Algerian" pitchFamily="82" charset="0"/>
              </a:rPr>
            </a:br>
            <a:endParaRPr lang="en-IN" sz="4000" i="1" dirty="0">
              <a:solidFill>
                <a:srgbClr val="FF3300"/>
              </a:solidFill>
              <a:latin typeface="Algerian" pitchFamily="82" charset="0"/>
            </a:endParaRPr>
          </a:p>
        </p:txBody>
      </p:sp>
      <p:sp>
        <p:nvSpPr>
          <p:cNvPr id="5" name="Content Placeholder 4"/>
          <p:cNvSpPr>
            <a:spLocks noGrp="1"/>
          </p:cNvSpPr>
          <p:nvPr>
            <p:ph idx="1"/>
          </p:nvPr>
        </p:nvSpPr>
        <p:spPr/>
        <p:txBody>
          <a:bodyPr/>
          <a:lstStyle/>
          <a:p>
            <a:pPr>
              <a:buFont typeface="Wingdings" pitchFamily="2" charset="2"/>
              <a:buChar char="v"/>
            </a:pPr>
            <a:r>
              <a:rPr lang="en-IN" i="1" dirty="0" smtClean="0">
                <a:solidFill>
                  <a:srgbClr val="00CCFF"/>
                </a:solidFill>
                <a:latin typeface="Arial" pitchFamily="34" charset="0"/>
                <a:cs typeface="Arial" pitchFamily="34" charset="0"/>
              </a:rPr>
              <a:t>HAJJ  is performed in the </a:t>
            </a:r>
            <a:r>
              <a:rPr lang="en-IN" i="1" dirty="0" err="1" smtClean="0">
                <a:solidFill>
                  <a:srgbClr val="00CCFF"/>
                </a:solidFill>
                <a:latin typeface="Arial" pitchFamily="34" charset="0"/>
                <a:cs typeface="Arial" pitchFamily="34" charset="0"/>
              </a:rPr>
              <a:t>zil</a:t>
            </a:r>
            <a:r>
              <a:rPr lang="en-IN" i="1" dirty="0" smtClean="0">
                <a:solidFill>
                  <a:srgbClr val="00CCFF"/>
                </a:solidFill>
                <a:latin typeface="Arial" pitchFamily="34" charset="0"/>
                <a:cs typeface="Arial" pitchFamily="34" charset="0"/>
              </a:rPr>
              <a:t> hajj</a:t>
            </a:r>
          </a:p>
          <a:p>
            <a:pPr>
              <a:buFont typeface="Wingdings" pitchFamily="2" charset="2"/>
              <a:buChar char="v"/>
            </a:pPr>
            <a:r>
              <a:rPr lang="en-IN" i="1" dirty="0" smtClean="0">
                <a:solidFill>
                  <a:srgbClr val="00CCFF"/>
                </a:solidFill>
                <a:latin typeface="Arial" pitchFamily="34" charset="0"/>
                <a:cs typeface="Arial" pitchFamily="34" charset="0"/>
              </a:rPr>
              <a:t>MEENA.</a:t>
            </a:r>
          </a:p>
          <a:p>
            <a:pPr>
              <a:buFont typeface="Wingdings" pitchFamily="2" charset="2"/>
              <a:buChar char="v"/>
            </a:pPr>
            <a:r>
              <a:rPr lang="en-IN" i="1" dirty="0" smtClean="0">
                <a:solidFill>
                  <a:srgbClr val="00CCFF"/>
                </a:solidFill>
                <a:latin typeface="Arial" pitchFamily="34" charset="0"/>
                <a:cs typeface="Arial" pitchFamily="34" charset="0"/>
              </a:rPr>
              <a:t>ARFAT.</a:t>
            </a:r>
          </a:p>
          <a:p>
            <a:pPr>
              <a:buFont typeface="Wingdings" pitchFamily="2" charset="2"/>
              <a:buChar char="v"/>
            </a:pPr>
            <a:r>
              <a:rPr lang="en-IN" i="1" dirty="0" smtClean="0">
                <a:solidFill>
                  <a:srgbClr val="00CCFF"/>
                </a:solidFill>
                <a:latin typeface="Arial" pitchFamily="34" charset="0"/>
                <a:cs typeface="Arial" pitchFamily="34" charset="0"/>
              </a:rPr>
              <a:t>MUZDALIFA  (JAMRAAT).</a:t>
            </a:r>
          </a:p>
          <a:p>
            <a:pPr>
              <a:buFont typeface="Wingdings" pitchFamily="2" charset="2"/>
              <a:buChar char="v"/>
            </a:pPr>
            <a:r>
              <a:rPr lang="en-IN" i="1" dirty="0" smtClean="0">
                <a:solidFill>
                  <a:srgbClr val="00CCFF"/>
                </a:solidFill>
                <a:latin typeface="Arial" pitchFamily="34" charset="0"/>
                <a:cs typeface="Arial" pitchFamily="34" charset="0"/>
              </a:rPr>
              <a:t>SAFA AUR MARWA.</a:t>
            </a:r>
          </a:p>
          <a:p>
            <a:pPr>
              <a:buFont typeface="Wingdings" pitchFamily="2" charset="2"/>
              <a:buChar char="v"/>
            </a:pPr>
            <a:r>
              <a:rPr lang="en-IN" i="1" dirty="0" smtClean="0">
                <a:solidFill>
                  <a:srgbClr val="00CCFF"/>
                </a:solidFill>
                <a:latin typeface="Arial" pitchFamily="34" charset="0"/>
                <a:cs typeface="Arial" pitchFamily="34" charset="0"/>
              </a:rPr>
              <a:t>KHURBANI.</a:t>
            </a:r>
          </a:p>
        </p:txBody>
      </p:sp>
      <p:pic>
        <p:nvPicPr>
          <p:cNvPr id="7"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Click="0"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4572008"/>
            <a:ext cx="8501122" cy="1857388"/>
          </a:xfrm>
        </p:spPr>
        <p:txBody>
          <a:bodyPr>
            <a:normAutofit/>
          </a:bodyPr>
          <a:lstStyle/>
          <a:p>
            <a:r>
              <a:rPr lang="en-IN" b="0" i="1" dirty="0" smtClean="0">
                <a:solidFill>
                  <a:srgbClr val="0070C0"/>
                </a:solidFill>
                <a:latin typeface="Algerian" pitchFamily="82" charset="0"/>
              </a:rPr>
              <a:t>Pilgrims praying at the </a:t>
            </a:r>
            <a:r>
              <a:rPr lang="en-IN" b="0" i="1" dirty="0" err="1" smtClean="0">
                <a:solidFill>
                  <a:srgbClr val="0070C0"/>
                </a:solidFill>
                <a:latin typeface="Algerian" pitchFamily="82" charset="0"/>
              </a:rPr>
              <a:t>Haram</a:t>
            </a:r>
            <a:r>
              <a:rPr lang="en-IN" b="0" i="1" dirty="0" smtClean="0">
                <a:solidFill>
                  <a:srgbClr val="0070C0"/>
                </a:solidFill>
                <a:latin typeface="Algerian" pitchFamily="82" charset="0"/>
              </a:rPr>
              <a:t> mosque in </a:t>
            </a:r>
            <a:r>
              <a:rPr lang="en-IN" b="0" i="1" dirty="0" err="1" smtClean="0">
                <a:solidFill>
                  <a:srgbClr val="0070C0"/>
                </a:solidFill>
                <a:latin typeface="Algerian" pitchFamily="82" charset="0"/>
              </a:rPr>
              <a:t>Makkah</a:t>
            </a:r>
            <a:r>
              <a:rPr lang="en-IN" b="0" i="1" dirty="0" smtClean="0">
                <a:solidFill>
                  <a:srgbClr val="0070C0"/>
                </a:solidFill>
                <a:latin typeface="Algerian" pitchFamily="82" charset="0"/>
              </a:rPr>
              <a:t>.  In this mosque is the </a:t>
            </a:r>
            <a:r>
              <a:rPr lang="en-IN" b="0" i="1" dirty="0" err="1" smtClean="0">
                <a:solidFill>
                  <a:srgbClr val="0070C0"/>
                </a:solidFill>
                <a:latin typeface="Algerian" pitchFamily="82" charset="0"/>
              </a:rPr>
              <a:t>Kaaba</a:t>
            </a:r>
            <a:r>
              <a:rPr lang="en-IN" b="0" i="1" dirty="0" smtClean="0">
                <a:solidFill>
                  <a:srgbClr val="0070C0"/>
                </a:solidFill>
                <a:latin typeface="Algerian" pitchFamily="82" charset="0"/>
              </a:rPr>
              <a:t> (the black building in the picture) which Muslims turn toward when praying.  The </a:t>
            </a:r>
            <a:r>
              <a:rPr lang="en-IN" b="0" i="1" dirty="0" err="1" smtClean="0">
                <a:solidFill>
                  <a:srgbClr val="0070C0"/>
                </a:solidFill>
                <a:latin typeface="Algerian" pitchFamily="82" charset="0"/>
              </a:rPr>
              <a:t>Kaaba</a:t>
            </a:r>
            <a:r>
              <a:rPr lang="en-IN" b="0" i="1" dirty="0" smtClean="0">
                <a:solidFill>
                  <a:srgbClr val="0070C0"/>
                </a:solidFill>
                <a:latin typeface="Algerian" pitchFamily="82" charset="0"/>
              </a:rPr>
              <a:t> is the place of worship which God commanded the Prophets Abraham and his son, Ishmael, to build.</a:t>
            </a:r>
            <a:endParaRPr lang="en-IN" i="1" dirty="0">
              <a:solidFill>
                <a:srgbClr val="0070C0"/>
              </a:solidFill>
              <a:latin typeface="Algerian" pitchFamily="82" charset="0"/>
            </a:endParaRPr>
          </a:p>
        </p:txBody>
      </p:sp>
      <p:pic>
        <p:nvPicPr>
          <p:cNvPr id="1026" name="Picture 2" descr="C:\Users\mansoorminhaj\Downloads\ch3-16-5-img1.jpg"/>
          <p:cNvPicPr>
            <a:picLocks noGrp="1" noChangeAspect="1" noChangeArrowheads="1"/>
          </p:cNvPicPr>
          <p:nvPr>
            <p:ph type="pic" idx="1"/>
          </p:nvPr>
        </p:nvPicPr>
        <p:blipFill>
          <a:blip r:embed="rId3"/>
          <a:srcRect l="6071" r="6071"/>
          <a:stretch>
            <a:fillRect/>
          </a:stretch>
        </p:blipFill>
        <p:spPr bwMode="auto">
          <a:prstGeom prst="rect">
            <a:avLst/>
          </a:prstGeom>
          <a:noFill/>
        </p:spPr>
      </p:pic>
      <p:pic>
        <p:nvPicPr>
          <p:cNvPr id="6" name="Labbaik Allahuma Lab_ringtone( ZikrayNabi.Com ).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C00000"/>
                </a:solidFill>
                <a:latin typeface="Times New Roman" pitchFamily="18" charset="0"/>
                <a:cs typeface="Times New Roman" pitchFamily="18" charset="0"/>
              </a:rPr>
              <a:t>5) The Pilgrimage to </a:t>
            </a:r>
            <a:r>
              <a:rPr lang="en-IN" b="1" dirty="0" err="1" smtClean="0">
                <a:solidFill>
                  <a:srgbClr val="C00000"/>
                </a:solidFill>
                <a:latin typeface="Times New Roman" pitchFamily="18" charset="0"/>
                <a:cs typeface="Times New Roman" pitchFamily="18" charset="0"/>
              </a:rPr>
              <a:t>Makkah</a:t>
            </a:r>
            <a:r>
              <a:rPr lang="en-IN" b="1" dirty="0" smtClean="0">
                <a:solidFill>
                  <a:srgbClr val="C00000"/>
                </a:solidFill>
                <a:latin typeface="Times New Roman" pitchFamily="18" charset="0"/>
                <a:cs typeface="Times New Roman" pitchFamily="18" charset="0"/>
              </a:rPr>
              <a:t/>
            </a:r>
            <a:br>
              <a:rPr lang="en-IN" b="1" dirty="0" smtClean="0">
                <a:solidFill>
                  <a:srgbClr val="C00000"/>
                </a:solidFill>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fontScale="92500" lnSpcReduction="20000"/>
          </a:bodyPr>
          <a:lstStyle/>
          <a:p>
            <a:r>
              <a:rPr lang="en-IN" i="1" dirty="0" smtClean="0">
                <a:solidFill>
                  <a:srgbClr val="FF00FF"/>
                </a:solidFill>
                <a:latin typeface="Times New Roman" pitchFamily="18" charset="0"/>
                <a:cs typeface="Times New Roman" pitchFamily="18" charset="0"/>
              </a:rPr>
              <a:t>The annual pilgrimage (Hajj) to </a:t>
            </a:r>
            <a:r>
              <a:rPr lang="en-IN" i="1" dirty="0" err="1" smtClean="0">
                <a:solidFill>
                  <a:srgbClr val="FF00FF"/>
                </a:solidFill>
                <a:latin typeface="Times New Roman" pitchFamily="18" charset="0"/>
                <a:cs typeface="Times New Roman" pitchFamily="18" charset="0"/>
              </a:rPr>
              <a:t>Makkah</a:t>
            </a:r>
            <a:r>
              <a:rPr lang="en-IN" i="1" dirty="0" smtClean="0">
                <a:solidFill>
                  <a:srgbClr val="FF00FF"/>
                </a:solidFill>
                <a:latin typeface="Times New Roman" pitchFamily="18" charset="0"/>
                <a:cs typeface="Times New Roman" pitchFamily="18" charset="0"/>
              </a:rPr>
              <a:t> is an obligation once in a lifetime for those who are physically and financially able to perform it.  About two million people go to </a:t>
            </a:r>
            <a:r>
              <a:rPr lang="en-IN" i="1" dirty="0" err="1" smtClean="0">
                <a:solidFill>
                  <a:srgbClr val="FF00FF"/>
                </a:solidFill>
                <a:latin typeface="Times New Roman" pitchFamily="18" charset="0"/>
                <a:cs typeface="Times New Roman" pitchFamily="18" charset="0"/>
              </a:rPr>
              <a:t>Makkah</a:t>
            </a:r>
            <a:r>
              <a:rPr lang="en-IN" i="1" dirty="0" smtClean="0">
                <a:solidFill>
                  <a:srgbClr val="FF00FF"/>
                </a:solidFill>
                <a:latin typeface="Times New Roman" pitchFamily="18" charset="0"/>
                <a:cs typeface="Times New Roman" pitchFamily="18" charset="0"/>
              </a:rPr>
              <a:t> each year from every corner of the globe.  Although </a:t>
            </a:r>
            <a:r>
              <a:rPr lang="en-IN" i="1" dirty="0" err="1" smtClean="0">
                <a:solidFill>
                  <a:srgbClr val="FF00FF"/>
                </a:solidFill>
                <a:latin typeface="Times New Roman" pitchFamily="18" charset="0"/>
                <a:cs typeface="Times New Roman" pitchFamily="18" charset="0"/>
              </a:rPr>
              <a:t>Makkah</a:t>
            </a:r>
            <a:r>
              <a:rPr lang="en-IN" i="1" dirty="0" smtClean="0">
                <a:solidFill>
                  <a:srgbClr val="FF00FF"/>
                </a:solidFill>
                <a:latin typeface="Times New Roman" pitchFamily="18" charset="0"/>
                <a:cs typeface="Times New Roman" pitchFamily="18" charset="0"/>
              </a:rPr>
              <a:t> is always filled with visitors, the </a:t>
            </a:r>
            <a:r>
              <a:rPr lang="en-IN" i="1" dirty="0" err="1" smtClean="0">
                <a:solidFill>
                  <a:srgbClr val="FF00FF"/>
                </a:solidFill>
                <a:latin typeface="Times New Roman" pitchFamily="18" charset="0"/>
                <a:cs typeface="Times New Roman" pitchFamily="18" charset="0"/>
              </a:rPr>
              <a:t>annualHajj</a:t>
            </a:r>
            <a:r>
              <a:rPr lang="en-IN" i="1" dirty="0" smtClean="0">
                <a:solidFill>
                  <a:srgbClr val="FF00FF"/>
                </a:solidFill>
                <a:latin typeface="Times New Roman" pitchFamily="18" charset="0"/>
                <a:cs typeface="Times New Roman" pitchFamily="18" charset="0"/>
              </a:rPr>
              <a:t> is performed in the twelfth month of the Islamic calendar.  Male pilgrims wear special simple clothes which strip away distinctions of class and culture so that all stand equal before God.</a:t>
            </a:r>
            <a:endParaRPr lang="en-IN" i="1" dirty="0">
              <a:solidFill>
                <a:srgbClr val="FF00FF"/>
              </a:solidFill>
              <a:latin typeface="Times New Roman" pitchFamily="18" charset="0"/>
              <a:cs typeface="Times New Roman" pitchFamily="18" charset="0"/>
            </a:endParaRPr>
          </a:p>
        </p:txBody>
      </p:sp>
      <p:pic>
        <p:nvPicPr>
          <p:cNvPr id="5"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normAutofit/>
          </a:bodyPr>
          <a:lstStyle/>
          <a:p>
            <a:pPr>
              <a:buFont typeface="Wingdings" pitchFamily="2" charset="2"/>
              <a:buChar char="Ø"/>
            </a:pPr>
            <a:r>
              <a:rPr lang="en-IN" sz="3600" dirty="0" smtClean="0">
                <a:solidFill>
                  <a:srgbClr val="00CCFF"/>
                </a:solidFill>
                <a:latin typeface="Algerian" pitchFamily="82" charset="0"/>
              </a:rPr>
              <a:t>RITES OF THE HAJJ .</a:t>
            </a:r>
            <a:endParaRPr lang="en-IN" sz="3600" dirty="0">
              <a:solidFill>
                <a:srgbClr val="00CCFF"/>
              </a:solidFill>
              <a:latin typeface="Algerian" pitchFamily="82" charset="0"/>
            </a:endParaRPr>
          </a:p>
        </p:txBody>
      </p:sp>
      <p:sp>
        <p:nvSpPr>
          <p:cNvPr id="5" name="Content Placeholder 4"/>
          <p:cNvSpPr>
            <a:spLocks noGrp="1"/>
          </p:cNvSpPr>
          <p:nvPr>
            <p:ph idx="1"/>
          </p:nvPr>
        </p:nvSpPr>
        <p:spPr/>
        <p:txBody>
          <a:bodyPr>
            <a:normAutofit/>
          </a:bodyPr>
          <a:lstStyle/>
          <a:p>
            <a:r>
              <a:rPr lang="en-IN" sz="2800" dirty="0" smtClean="0">
                <a:solidFill>
                  <a:srgbClr val="FF00FF"/>
                </a:solidFill>
                <a:latin typeface="Algerian" pitchFamily="82" charset="0"/>
              </a:rPr>
              <a:t>The rites of the </a:t>
            </a:r>
            <a:r>
              <a:rPr lang="en-IN" sz="2800" i="1" dirty="0" smtClean="0">
                <a:solidFill>
                  <a:srgbClr val="FF00FF"/>
                </a:solidFill>
                <a:latin typeface="Algerian" pitchFamily="82" charset="0"/>
              </a:rPr>
              <a:t>Hajj </a:t>
            </a:r>
            <a:r>
              <a:rPr lang="en-IN" sz="2800" dirty="0" smtClean="0">
                <a:solidFill>
                  <a:srgbClr val="FF00FF"/>
                </a:solidFill>
                <a:latin typeface="Algerian" pitchFamily="82" charset="0"/>
              </a:rPr>
              <a:t> include circling </a:t>
            </a:r>
            <a:r>
              <a:rPr lang="en-IN" sz="2000" dirty="0" smtClean="0">
                <a:solidFill>
                  <a:srgbClr val="FF00FF"/>
                </a:solidFill>
                <a:latin typeface="Algerian" pitchFamily="82" charset="0"/>
              </a:rPr>
              <a:t>the</a:t>
            </a:r>
            <a:r>
              <a:rPr lang="en-IN" sz="2800" dirty="0" smtClean="0">
                <a:solidFill>
                  <a:srgbClr val="FF00FF"/>
                </a:solidFill>
                <a:latin typeface="Algerian" pitchFamily="82" charset="0"/>
              </a:rPr>
              <a:t> </a:t>
            </a:r>
            <a:r>
              <a:rPr lang="en-IN" sz="2800" dirty="0" err="1" smtClean="0">
                <a:solidFill>
                  <a:srgbClr val="FF00FF"/>
                </a:solidFill>
                <a:latin typeface="Algerian" pitchFamily="82" charset="0"/>
              </a:rPr>
              <a:t>Kaaba</a:t>
            </a:r>
            <a:r>
              <a:rPr lang="en-IN" sz="2800" dirty="0" smtClean="0">
                <a:solidFill>
                  <a:srgbClr val="FF00FF"/>
                </a:solidFill>
                <a:latin typeface="Algerian" pitchFamily="82" charset="0"/>
              </a:rPr>
              <a:t> seven times and going seven times between the hillocks of </a:t>
            </a:r>
            <a:r>
              <a:rPr lang="en-IN" sz="2800" dirty="0" err="1" smtClean="0">
                <a:solidFill>
                  <a:srgbClr val="FF00FF"/>
                </a:solidFill>
                <a:latin typeface="Algerian" pitchFamily="82" charset="0"/>
              </a:rPr>
              <a:t>Safa</a:t>
            </a:r>
            <a:r>
              <a:rPr lang="en-IN" sz="2800" dirty="0" smtClean="0">
                <a:solidFill>
                  <a:srgbClr val="FF00FF"/>
                </a:solidFill>
                <a:latin typeface="Algerian" pitchFamily="82" charset="0"/>
              </a:rPr>
              <a:t> and </a:t>
            </a:r>
            <a:r>
              <a:rPr lang="en-IN" sz="2800" dirty="0" err="1" smtClean="0">
                <a:solidFill>
                  <a:srgbClr val="FF00FF"/>
                </a:solidFill>
                <a:latin typeface="Algerian" pitchFamily="82" charset="0"/>
              </a:rPr>
              <a:t>Marwa</a:t>
            </a:r>
            <a:r>
              <a:rPr lang="en-IN" sz="2800" dirty="0" smtClean="0">
                <a:solidFill>
                  <a:srgbClr val="FF00FF"/>
                </a:solidFill>
                <a:latin typeface="Algerian" pitchFamily="82" charset="0"/>
              </a:rPr>
              <a:t>, as </a:t>
            </a:r>
            <a:r>
              <a:rPr lang="en-IN" sz="2800" dirty="0" err="1" smtClean="0">
                <a:solidFill>
                  <a:srgbClr val="FF00FF"/>
                </a:solidFill>
                <a:latin typeface="Algerian" pitchFamily="82" charset="0"/>
              </a:rPr>
              <a:t>Hajera</a:t>
            </a:r>
            <a:r>
              <a:rPr lang="en-IN" sz="2800" dirty="0" smtClean="0">
                <a:solidFill>
                  <a:srgbClr val="FF00FF"/>
                </a:solidFill>
                <a:latin typeface="Algerian" pitchFamily="82" charset="0"/>
              </a:rPr>
              <a:t> did during her search for water.  Then the pilgrims stand together in </a:t>
            </a:r>
            <a:r>
              <a:rPr lang="en-IN" sz="2800" dirty="0" err="1" smtClean="0">
                <a:solidFill>
                  <a:srgbClr val="FF00FF"/>
                </a:solidFill>
                <a:latin typeface="Algerian" pitchFamily="82" charset="0"/>
              </a:rPr>
              <a:t>Arafa</a:t>
            </a:r>
            <a:r>
              <a:rPr lang="en-IN" sz="2800" dirty="0" smtClean="0">
                <a:solidFill>
                  <a:srgbClr val="FF00FF"/>
                </a:solidFill>
                <a:latin typeface="Algerian" pitchFamily="82" charset="0"/>
              </a:rPr>
              <a:t> and ask God for what they wish and for His forgiveness, in what is often thought of as a preview of the Day of Judgment.</a:t>
            </a:r>
            <a:endParaRPr lang="en-IN" sz="2800" i="1" dirty="0">
              <a:solidFill>
                <a:srgbClr val="FF00FF"/>
              </a:solidFill>
              <a:latin typeface="Algerian" pitchFamily="82" charset="0"/>
            </a:endParaRPr>
          </a:p>
        </p:txBody>
      </p:sp>
      <p:pic>
        <p:nvPicPr>
          <p:cNvPr id="7" name="Labbaik Allahuma Lab_ringtone( ZikrayNabi.Com ).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357166"/>
            <a:ext cx="5486400" cy="714380"/>
          </a:xfrm>
        </p:spPr>
        <p:txBody>
          <a:bodyPr>
            <a:normAutofit/>
          </a:bodyPr>
          <a:lstStyle/>
          <a:p>
            <a:pPr algn="ctr"/>
            <a:r>
              <a:rPr lang="en-IN" sz="2400" b="0" i="1" dirty="0" smtClean="0">
                <a:solidFill>
                  <a:srgbClr val="FF9900"/>
                </a:solidFill>
                <a:latin typeface="Algerian" pitchFamily="82" charset="0"/>
              </a:rPr>
              <a:t>SAFWA AUR MARWA.</a:t>
            </a:r>
            <a:endParaRPr lang="en-IN" sz="2400" b="0" i="1" dirty="0">
              <a:solidFill>
                <a:srgbClr val="FF9900"/>
              </a:solidFill>
              <a:latin typeface="Algerian" pitchFamily="82" charset="0"/>
            </a:endParaRPr>
          </a:p>
        </p:txBody>
      </p:sp>
      <p:pic>
        <p:nvPicPr>
          <p:cNvPr id="2050" name="Picture 2" descr="C:\Users\mansoorminhaj\Downloads\Pilgrims making dua at Safa facing the holy Kabah.JPG"/>
          <p:cNvPicPr>
            <a:picLocks noGrp="1" noChangeAspect="1" noChangeArrowheads="1"/>
          </p:cNvPicPr>
          <p:nvPr>
            <p:ph type="pic" idx="1"/>
          </p:nvPr>
        </p:nvPicPr>
        <p:blipFill>
          <a:blip r:embed="rId3"/>
          <a:srcRect/>
          <a:stretch>
            <a:fillRect/>
          </a:stretch>
        </p:blipFill>
        <p:spPr bwMode="auto">
          <a:xfrm>
            <a:off x="428596" y="1071546"/>
            <a:ext cx="8429684" cy="3643338"/>
          </a:xfrm>
          <a:prstGeom prst="rect">
            <a:avLst/>
          </a:prstGeom>
          <a:noFill/>
        </p:spPr>
      </p:pic>
      <p:sp>
        <p:nvSpPr>
          <p:cNvPr id="5" name="Text Placeholder 4"/>
          <p:cNvSpPr>
            <a:spLocks noGrp="1"/>
          </p:cNvSpPr>
          <p:nvPr>
            <p:ph type="body" sz="half" idx="2"/>
          </p:nvPr>
        </p:nvSpPr>
        <p:spPr>
          <a:xfrm>
            <a:off x="642910" y="4929198"/>
            <a:ext cx="7858180" cy="1500198"/>
          </a:xfrm>
        </p:spPr>
        <p:txBody>
          <a:bodyPr>
            <a:normAutofit fontScale="92500"/>
          </a:bodyPr>
          <a:lstStyle/>
          <a:p>
            <a:r>
              <a:rPr lang="en-IN" sz="2400" dirty="0" smtClean="0">
                <a:solidFill>
                  <a:srgbClr val="FF00FF"/>
                </a:solidFill>
                <a:latin typeface="Algerian" pitchFamily="82" charset="0"/>
              </a:rPr>
              <a:t>as </a:t>
            </a:r>
            <a:r>
              <a:rPr lang="en-IN" sz="2400" dirty="0" err="1" smtClean="0">
                <a:solidFill>
                  <a:srgbClr val="FF00FF"/>
                </a:solidFill>
                <a:latin typeface="Algerian" pitchFamily="82" charset="0"/>
              </a:rPr>
              <a:t>bibi</a:t>
            </a:r>
            <a:r>
              <a:rPr lang="en-IN" sz="2400" dirty="0" smtClean="0">
                <a:solidFill>
                  <a:srgbClr val="FF00FF"/>
                </a:solidFill>
                <a:latin typeface="Algerian" pitchFamily="82" charset="0"/>
              </a:rPr>
              <a:t> </a:t>
            </a:r>
            <a:r>
              <a:rPr lang="en-IN" sz="2400" dirty="0" err="1" smtClean="0">
                <a:solidFill>
                  <a:srgbClr val="FF00FF"/>
                </a:solidFill>
                <a:latin typeface="Algerian" pitchFamily="82" charset="0"/>
              </a:rPr>
              <a:t>Hajera</a:t>
            </a:r>
            <a:r>
              <a:rPr lang="en-IN" sz="2400" dirty="0" smtClean="0">
                <a:solidFill>
                  <a:srgbClr val="FF00FF"/>
                </a:solidFill>
                <a:latin typeface="Algerian" pitchFamily="82" charset="0"/>
              </a:rPr>
              <a:t> did during her search for water. going seven times between the hillocks of </a:t>
            </a:r>
            <a:r>
              <a:rPr lang="en-IN" sz="2400" dirty="0" err="1" smtClean="0">
                <a:solidFill>
                  <a:srgbClr val="FF00FF"/>
                </a:solidFill>
                <a:latin typeface="Algerian" pitchFamily="82" charset="0"/>
              </a:rPr>
              <a:t>Safa</a:t>
            </a:r>
            <a:r>
              <a:rPr lang="en-IN" sz="2400" dirty="0" smtClean="0">
                <a:solidFill>
                  <a:srgbClr val="FF00FF"/>
                </a:solidFill>
                <a:latin typeface="Algerian" pitchFamily="82" charset="0"/>
              </a:rPr>
              <a:t> and </a:t>
            </a:r>
            <a:r>
              <a:rPr lang="en-IN" sz="2400" dirty="0" err="1" smtClean="0">
                <a:solidFill>
                  <a:srgbClr val="FF00FF"/>
                </a:solidFill>
                <a:latin typeface="Algerian" pitchFamily="82" charset="0"/>
              </a:rPr>
              <a:t>Marwa</a:t>
            </a:r>
            <a:r>
              <a:rPr lang="en-IN" sz="2400" dirty="0" smtClean="0">
                <a:solidFill>
                  <a:srgbClr val="FF00FF"/>
                </a:solidFill>
                <a:latin typeface="Algerian" pitchFamily="82" charset="0"/>
              </a:rPr>
              <a:t>, at that moment the miracle happen </a:t>
            </a:r>
            <a:r>
              <a:rPr lang="en-IN" sz="2400" dirty="0" err="1" smtClean="0">
                <a:solidFill>
                  <a:srgbClr val="FF00FF"/>
                </a:solidFill>
                <a:latin typeface="Algerian" pitchFamily="82" charset="0"/>
              </a:rPr>
              <a:t>zam</a:t>
            </a:r>
            <a:r>
              <a:rPr lang="en-IN" sz="2400" dirty="0" smtClean="0">
                <a:solidFill>
                  <a:srgbClr val="FF00FF"/>
                </a:solidFill>
                <a:latin typeface="Algerian" pitchFamily="82" charset="0"/>
              </a:rPr>
              <a:t> </a:t>
            </a:r>
            <a:r>
              <a:rPr lang="en-IN" sz="2400" dirty="0" err="1" smtClean="0">
                <a:solidFill>
                  <a:srgbClr val="FF00FF"/>
                </a:solidFill>
                <a:latin typeface="Algerian" pitchFamily="82" charset="0"/>
              </a:rPr>
              <a:t>zam</a:t>
            </a:r>
            <a:r>
              <a:rPr lang="en-IN" sz="2400" dirty="0" smtClean="0">
                <a:solidFill>
                  <a:srgbClr val="FF00FF"/>
                </a:solidFill>
                <a:latin typeface="Algerian" pitchFamily="82" charset="0"/>
              </a:rPr>
              <a:t> from that time that water come from ground.</a:t>
            </a:r>
            <a:endParaRPr lang="en-IN" sz="2400" dirty="0">
              <a:solidFill>
                <a:srgbClr val="FFC000"/>
              </a:solidFill>
              <a:latin typeface="Algerian" pitchFamily="82" charset="0"/>
            </a:endParaRPr>
          </a:p>
        </p:txBody>
      </p:sp>
      <p:pic>
        <p:nvPicPr>
          <p:cNvPr id="6" name="Labbaik Allahuma Lab_ringtone( ZikrayNabi.Com ).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85728"/>
            <a:ext cx="6929486" cy="571504"/>
          </a:xfrm>
        </p:spPr>
        <p:txBody>
          <a:bodyPr>
            <a:noAutofit/>
          </a:bodyPr>
          <a:lstStyle/>
          <a:p>
            <a:pPr algn="ctr"/>
            <a:r>
              <a:rPr lang="en-IN" sz="3200" b="0" i="1" dirty="0" err="1" smtClean="0">
                <a:solidFill>
                  <a:srgbClr val="00B050"/>
                </a:solidFill>
                <a:latin typeface="Algerian" pitchFamily="82" charset="0"/>
              </a:rPr>
              <a:t>Zam</a:t>
            </a:r>
            <a:r>
              <a:rPr lang="en-IN" sz="3200" b="0" i="1" dirty="0" smtClean="0">
                <a:solidFill>
                  <a:srgbClr val="00B050"/>
                </a:solidFill>
                <a:latin typeface="Algerian" pitchFamily="82" charset="0"/>
              </a:rPr>
              <a:t> </a:t>
            </a:r>
            <a:r>
              <a:rPr lang="en-IN" sz="3200" b="0" i="1" dirty="0" err="1" smtClean="0">
                <a:solidFill>
                  <a:srgbClr val="00B050"/>
                </a:solidFill>
                <a:latin typeface="Algerian" pitchFamily="82" charset="0"/>
              </a:rPr>
              <a:t>zam</a:t>
            </a:r>
            <a:r>
              <a:rPr lang="en-IN" sz="3200" b="0" i="1" dirty="0" smtClean="0">
                <a:solidFill>
                  <a:srgbClr val="00B050"/>
                </a:solidFill>
                <a:latin typeface="Algerian" pitchFamily="82" charset="0"/>
              </a:rPr>
              <a:t> well</a:t>
            </a:r>
            <a:endParaRPr lang="en-IN" sz="3200" b="0" i="1" dirty="0">
              <a:solidFill>
                <a:srgbClr val="00B050"/>
              </a:solidFill>
              <a:latin typeface="Algerian" pitchFamily="82" charset="0"/>
            </a:endParaRPr>
          </a:p>
        </p:txBody>
      </p:sp>
      <p:sp>
        <p:nvSpPr>
          <p:cNvPr id="6" name="Text Placeholder 5"/>
          <p:cNvSpPr>
            <a:spLocks noGrp="1"/>
          </p:cNvSpPr>
          <p:nvPr>
            <p:ph type="body" sz="half" idx="2"/>
          </p:nvPr>
        </p:nvSpPr>
        <p:spPr>
          <a:xfrm>
            <a:off x="500034" y="5214950"/>
            <a:ext cx="7715304" cy="1214446"/>
          </a:xfrm>
        </p:spPr>
        <p:txBody>
          <a:bodyPr>
            <a:normAutofit lnSpcReduction="10000"/>
          </a:bodyPr>
          <a:lstStyle/>
          <a:p>
            <a:r>
              <a:rPr lang="en-IN" sz="2000" dirty="0" smtClean="0">
                <a:solidFill>
                  <a:srgbClr val="FF00FF"/>
                </a:solidFill>
                <a:latin typeface="Algerian" pitchFamily="82" charset="0"/>
              </a:rPr>
              <a:t> as </a:t>
            </a:r>
            <a:r>
              <a:rPr lang="en-IN" sz="2000" dirty="0" err="1" smtClean="0">
                <a:solidFill>
                  <a:srgbClr val="FF00FF"/>
                </a:solidFill>
                <a:latin typeface="Algerian" pitchFamily="82" charset="0"/>
              </a:rPr>
              <a:t>bibi</a:t>
            </a:r>
            <a:r>
              <a:rPr lang="en-IN" sz="2000" dirty="0" smtClean="0">
                <a:solidFill>
                  <a:srgbClr val="FF00FF"/>
                </a:solidFill>
                <a:latin typeface="Algerian" pitchFamily="82" charset="0"/>
              </a:rPr>
              <a:t> </a:t>
            </a:r>
            <a:r>
              <a:rPr lang="en-IN" sz="2000" dirty="0" err="1" smtClean="0">
                <a:solidFill>
                  <a:srgbClr val="FF00FF"/>
                </a:solidFill>
                <a:latin typeface="Algerian" pitchFamily="82" charset="0"/>
              </a:rPr>
              <a:t>Hajera</a:t>
            </a:r>
            <a:r>
              <a:rPr lang="en-IN" sz="2000" dirty="0" smtClean="0">
                <a:solidFill>
                  <a:srgbClr val="FF00FF"/>
                </a:solidFill>
                <a:latin typeface="Algerian" pitchFamily="82" charset="0"/>
              </a:rPr>
              <a:t> did during her search for water. going seven times between the hillocks of </a:t>
            </a:r>
            <a:r>
              <a:rPr lang="en-IN" sz="2000" dirty="0" err="1" smtClean="0">
                <a:solidFill>
                  <a:srgbClr val="FF00FF"/>
                </a:solidFill>
                <a:latin typeface="Algerian" pitchFamily="82" charset="0"/>
              </a:rPr>
              <a:t>Safa</a:t>
            </a:r>
            <a:r>
              <a:rPr lang="en-IN" sz="2000" dirty="0" smtClean="0">
                <a:solidFill>
                  <a:srgbClr val="FF00FF"/>
                </a:solidFill>
                <a:latin typeface="Algerian" pitchFamily="82" charset="0"/>
              </a:rPr>
              <a:t> and </a:t>
            </a:r>
            <a:r>
              <a:rPr lang="en-IN" sz="2000" dirty="0" err="1" smtClean="0">
                <a:solidFill>
                  <a:srgbClr val="FF00FF"/>
                </a:solidFill>
                <a:latin typeface="Algerian" pitchFamily="82" charset="0"/>
              </a:rPr>
              <a:t>Marwa</a:t>
            </a:r>
            <a:r>
              <a:rPr lang="en-IN" sz="2000" dirty="0" smtClean="0">
                <a:solidFill>
                  <a:srgbClr val="FF00FF"/>
                </a:solidFill>
                <a:latin typeface="Algerian" pitchFamily="82" charset="0"/>
              </a:rPr>
              <a:t>, at that moment the miracle happen </a:t>
            </a:r>
            <a:r>
              <a:rPr lang="en-IN" sz="2000" dirty="0" err="1" smtClean="0">
                <a:solidFill>
                  <a:srgbClr val="FF00FF"/>
                </a:solidFill>
                <a:latin typeface="Algerian" pitchFamily="82" charset="0"/>
              </a:rPr>
              <a:t>zam</a:t>
            </a:r>
            <a:r>
              <a:rPr lang="en-IN" sz="2000" dirty="0" smtClean="0">
                <a:solidFill>
                  <a:srgbClr val="FF00FF"/>
                </a:solidFill>
                <a:latin typeface="Algerian" pitchFamily="82" charset="0"/>
              </a:rPr>
              <a:t> </a:t>
            </a:r>
            <a:r>
              <a:rPr lang="en-IN" sz="2000" dirty="0" err="1" smtClean="0">
                <a:solidFill>
                  <a:srgbClr val="FF00FF"/>
                </a:solidFill>
                <a:latin typeface="Algerian" pitchFamily="82" charset="0"/>
              </a:rPr>
              <a:t>zam</a:t>
            </a:r>
            <a:r>
              <a:rPr lang="en-IN" sz="2000" dirty="0" smtClean="0">
                <a:solidFill>
                  <a:srgbClr val="FF00FF"/>
                </a:solidFill>
                <a:latin typeface="Algerian" pitchFamily="82" charset="0"/>
              </a:rPr>
              <a:t> from that time that water come from ground.</a:t>
            </a:r>
            <a:endParaRPr lang="en-IN" sz="2000" i="1" dirty="0">
              <a:latin typeface="Algerian" pitchFamily="82" charset="0"/>
            </a:endParaRPr>
          </a:p>
        </p:txBody>
      </p:sp>
      <p:pic>
        <p:nvPicPr>
          <p:cNvPr id="4098" name="Picture 2" descr="C:\Users\mansoorminhaj\Downloads\Zam-Zam-6.jpg"/>
          <p:cNvPicPr>
            <a:picLocks noChangeAspect="1" noChangeArrowheads="1"/>
          </p:cNvPicPr>
          <p:nvPr/>
        </p:nvPicPr>
        <p:blipFill>
          <a:blip r:embed="rId3"/>
          <a:srcRect/>
          <a:stretch>
            <a:fillRect/>
          </a:stretch>
        </p:blipFill>
        <p:spPr bwMode="auto">
          <a:xfrm>
            <a:off x="714348" y="928670"/>
            <a:ext cx="7286676" cy="3869032"/>
          </a:xfrm>
          <a:prstGeom prst="rect">
            <a:avLst/>
          </a:prstGeom>
          <a:noFill/>
        </p:spPr>
      </p:pic>
      <p:pic>
        <p:nvPicPr>
          <p:cNvPr id="7" name="Labbaik Allahuma Lab_ringtone( ZikrayNabi.Com ).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advTm="776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58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903</TotalTime>
  <Words>265</Words>
  <Application>Microsoft Office PowerPoint</Application>
  <PresentationFormat>On-screen Show (4:3)</PresentationFormat>
  <Paragraphs>33</Paragraphs>
  <Slides>12</Slides>
  <Notes>0</Notes>
  <HiddenSlides>0</HiddenSlides>
  <MMClips>12</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BISMILLA HIR RAHHMA NIRRAHIM. ASSALAMUALIKUM  WR WB.  NAME: NAZIMA PARVEEN AND   SHIREEN MANSOOR. TOPIC: HAJ. GROUP: SIS  IRAM USMAN.  COURSE: SABEEL-UL-JANNAH 2015.  </vt:lpstr>
      <vt:lpstr> What Are the Five Pillars of Islam? </vt:lpstr>
      <vt:lpstr>5. Pillars of islam.</vt:lpstr>
      <vt:lpstr>Hajj ka mahina </vt:lpstr>
      <vt:lpstr>Pilgrims praying at the Haram mosque in Makkah.  In this mosque is the Kaaba (the black building in the picture) which Muslims turn toward when praying.  The Kaaba is the place of worship which God commanded the Prophets Abraham and his son, Ishmael, to build.</vt:lpstr>
      <vt:lpstr>5) The Pilgrimage to Makkah </vt:lpstr>
      <vt:lpstr>RITES OF THE HAJJ .</vt:lpstr>
      <vt:lpstr>SAFWA AUR MARWA.</vt:lpstr>
      <vt:lpstr>Zam zam well</vt:lpstr>
      <vt:lpstr>ARAFA.</vt:lpstr>
      <vt:lpstr>Khurbani.</vt:lpstr>
      <vt:lpstr>Ye mere ek chote se koshish  hai  umeed hai ke aap saab ku pasand aaye .   Thanks  for seeing this  presentation  with your patience        jazakallah khair..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mansoorminhaj</dc:creator>
  <cp:lastModifiedBy>mansoorminhaj</cp:lastModifiedBy>
  <cp:revision>54</cp:revision>
  <dcterms:created xsi:type="dcterms:W3CDTF">2015-11-17T06:30:56Z</dcterms:created>
  <dcterms:modified xsi:type="dcterms:W3CDTF">2015-11-20T13:23:30Z</dcterms:modified>
</cp:coreProperties>
</file>