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96" r:id="rId2"/>
    <p:sldId id="256" r:id="rId3"/>
    <p:sldId id="291" r:id="rId4"/>
    <p:sldId id="29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93" r:id="rId19"/>
    <p:sldId id="272" r:id="rId20"/>
    <p:sldId id="273" r:id="rId21"/>
    <p:sldId id="270" r:id="rId22"/>
    <p:sldId id="271" r:id="rId23"/>
    <p:sldId id="274" r:id="rId24"/>
    <p:sldId id="275" r:id="rId25"/>
    <p:sldId id="276" r:id="rId26"/>
    <p:sldId id="277" r:id="rId27"/>
    <p:sldId id="278" r:id="rId28"/>
    <p:sldId id="279" r:id="rId29"/>
    <p:sldId id="294" r:id="rId30"/>
    <p:sldId id="280" r:id="rId31"/>
    <p:sldId id="281" r:id="rId32"/>
    <p:sldId id="282" r:id="rId33"/>
    <p:sldId id="283" r:id="rId34"/>
    <p:sldId id="284" r:id="rId35"/>
    <p:sldId id="285" r:id="rId36"/>
    <p:sldId id="286" r:id="rId37"/>
    <p:sldId id="287" r:id="rId38"/>
    <p:sldId id="295" r:id="rId39"/>
    <p:sldId id="288" r:id="rId40"/>
    <p:sldId id="289" r:id="rId41"/>
    <p:sldId id="290"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B8E15-0402-483D-866C-42F27C73DD4C}"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C6ADD30-994D-4353-B676-C9DB5332962D}">
      <dgm:prSet phldrT="[Text]" phldr="1"/>
      <dgm:spPr/>
      <dgm:t>
        <a:bodyPr/>
        <a:lstStyle/>
        <a:p>
          <a:endParaRPr lang="en-US"/>
        </a:p>
      </dgm:t>
    </dgm:pt>
    <dgm:pt modelId="{D53B5F97-330F-4414-AAA8-57F35ABB7D1A}" type="parTrans" cxnId="{D3F5AFFA-C6C5-43D6-AB2F-68356F351DA6}">
      <dgm:prSet/>
      <dgm:spPr/>
      <dgm:t>
        <a:bodyPr/>
        <a:lstStyle/>
        <a:p>
          <a:endParaRPr lang="en-US"/>
        </a:p>
      </dgm:t>
    </dgm:pt>
    <dgm:pt modelId="{489F223C-B67D-469F-8654-B3E96892861D}" type="sibTrans" cxnId="{D3F5AFFA-C6C5-43D6-AB2F-68356F351DA6}">
      <dgm:prSet/>
      <dgm:spPr/>
      <dgm:t>
        <a:bodyPr/>
        <a:lstStyle/>
        <a:p>
          <a:endParaRPr lang="en-US"/>
        </a:p>
      </dgm:t>
    </dgm:pt>
    <dgm:pt modelId="{2F39E41B-3BCC-4DD8-8393-83B9CCCE7E9F}">
      <dgm:prSet phldrT="[Text]"/>
      <dgm:spPr/>
      <dgm:t>
        <a:bodyPr/>
        <a:lstStyle/>
        <a:p>
          <a:r>
            <a:rPr lang="en-US" dirty="0" smtClean="0"/>
            <a:t>NAME:RAYEES MUSAWWIR</a:t>
          </a:r>
          <a:endParaRPr lang="en-US" dirty="0"/>
        </a:p>
      </dgm:t>
    </dgm:pt>
    <dgm:pt modelId="{129C6B2C-210F-49A4-95F5-61CFFD50106C}" type="parTrans" cxnId="{3EB3C5F5-336C-4024-9F64-82361B3498B0}">
      <dgm:prSet/>
      <dgm:spPr/>
      <dgm:t>
        <a:bodyPr/>
        <a:lstStyle/>
        <a:p>
          <a:endParaRPr lang="en-US"/>
        </a:p>
      </dgm:t>
    </dgm:pt>
    <dgm:pt modelId="{B5069B30-344B-48D5-A3B7-0BD6855A2FC3}" type="sibTrans" cxnId="{3EB3C5F5-336C-4024-9F64-82361B3498B0}">
      <dgm:prSet/>
      <dgm:spPr/>
      <dgm:t>
        <a:bodyPr/>
        <a:lstStyle/>
        <a:p>
          <a:endParaRPr lang="en-US"/>
        </a:p>
      </dgm:t>
    </dgm:pt>
    <dgm:pt modelId="{126E3547-1B98-4199-90D3-F15FD5DD00D1}">
      <dgm:prSet phldrT="[Text]" phldr="1"/>
      <dgm:spPr/>
      <dgm:t>
        <a:bodyPr/>
        <a:lstStyle/>
        <a:p>
          <a:endParaRPr lang="en-US"/>
        </a:p>
      </dgm:t>
    </dgm:pt>
    <dgm:pt modelId="{88F6ED5F-CC96-449A-958A-545B90864D79}" type="parTrans" cxnId="{940934C8-2F02-4081-B723-A2598CF37AB9}">
      <dgm:prSet/>
      <dgm:spPr/>
      <dgm:t>
        <a:bodyPr/>
        <a:lstStyle/>
        <a:p>
          <a:endParaRPr lang="en-US"/>
        </a:p>
      </dgm:t>
    </dgm:pt>
    <dgm:pt modelId="{791C22CD-76C3-4771-8B3D-310C96779D15}" type="sibTrans" cxnId="{940934C8-2F02-4081-B723-A2598CF37AB9}">
      <dgm:prSet/>
      <dgm:spPr/>
      <dgm:t>
        <a:bodyPr/>
        <a:lstStyle/>
        <a:p>
          <a:endParaRPr lang="en-US"/>
        </a:p>
      </dgm:t>
    </dgm:pt>
    <dgm:pt modelId="{E24A70B1-1958-4AA1-AB4C-52F806E8FEA3}">
      <dgm:prSet phldrT="[Text]"/>
      <dgm:spPr/>
      <dgm:t>
        <a:bodyPr/>
        <a:lstStyle/>
        <a:p>
          <a:r>
            <a:rPr lang="en-US" dirty="0" smtClean="0"/>
            <a:t>ID:NQSJ15_RM12_MUSLIMAH</a:t>
          </a:r>
          <a:endParaRPr lang="en-US" dirty="0"/>
        </a:p>
      </dgm:t>
    </dgm:pt>
    <dgm:pt modelId="{E61F7864-DA78-4506-B438-38B20ABD1C5C}" type="parTrans" cxnId="{88F10CA9-4E66-41DE-B22C-E0176332B023}">
      <dgm:prSet/>
      <dgm:spPr/>
      <dgm:t>
        <a:bodyPr/>
        <a:lstStyle/>
        <a:p>
          <a:endParaRPr lang="en-US"/>
        </a:p>
      </dgm:t>
    </dgm:pt>
    <dgm:pt modelId="{C5FCCC86-77DC-4CA2-A199-8EEF1DD58A9C}" type="sibTrans" cxnId="{88F10CA9-4E66-41DE-B22C-E0176332B023}">
      <dgm:prSet/>
      <dgm:spPr/>
      <dgm:t>
        <a:bodyPr/>
        <a:lstStyle/>
        <a:p>
          <a:endParaRPr lang="en-US"/>
        </a:p>
      </dgm:t>
    </dgm:pt>
    <dgm:pt modelId="{179E8616-F157-495A-8169-DE8FB0C58224}">
      <dgm:prSet phldrT="[Text]" phldr="1"/>
      <dgm:spPr/>
      <dgm:t>
        <a:bodyPr/>
        <a:lstStyle/>
        <a:p>
          <a:endParaRPr lang="en-US"/>
        </a:p>
      </dgm:t>
    </dgm:pt>
    <dgm:pt modelId="{ACE95C7C-DCC1-4336-94EA-7353088C1038}" type="parTrans" cxnId="{26575AA7-D910-4B38-83FA-EDA8BCC723B5}">
      <dgm:prSet/>
      <dgm:spPr/>
      <dgm:t>
        <a:bodyPr/>
        <a:lstStyle/>
        <a:p>
          <a:endParaRPr lang="en-US"/>
        </a:p>
      </dgm:t>
    </dgm:pt>
    <dgm:pt modelId="{23008623-5993-436B-825C-A103E8E8635F}" type="sibTrans" cxnId="{26575AA7-D910-4B38-83FA-EDA8BCC723B5}">
      <dgm:prSet/>
      <dgm:spPr/>
      <dgm:t>
        <a:bodyPr/>
        <a:lstStyle/>
        <a:p>
          <a:endParaRPr lang="en-US"/>
        </a:p>
      </dgm:t>
    </dgm:pt>
    <dgm:pt modelId="{7AD17D8D-724E-40E2-A1F3-A6C7A3D0B669}">
      <dgm:prSet phldrT="[Text]"/>
      <dgm:spPr/>
      <dgm:t>
        <a:bodyPr/>
        <a:lstStyle/>
        <a:p>
          <a:r>
            <a:rPr lang="en-US" dirty="0" smtClean="0"/>
            <a:t>NQ SABEEL UL JANNAH 2015</a:t>
          </a:r>
          <a:endParaRPr lang="en-US" dirty="0"/>
        </a:p>
      </dgm:t>
    </dgm:pt>
    <dgm:pt modelId="{00841C7C-EFC5-481D-AD46-63E7097E165C}" type="parTrans" cxnId="{3BD8D4C9-F673-4698-A68B-CB979DA0D08B}">
      <dgm:prSet/>
      <dgm:spPr/>
      <dgm:t>
        <a:bodyPr/>
        <a:lstStyle/>
        <a:p>
          <a:endParaRPr lang="en-US"/>
        </a:p>
      </dgm:t>
    </dgm:pt>
    <dgm:pt modelId="{2C37AB2A-4DCC-4D16-8CF6-8B6A4501BC3E}" type="sibTrans" cxnId="{3BD8D4C9-F673-4698-A68B-CB979DA0D08B}">
      <dgm:prSet/>
      <dgm:spPr/>
      <dgm:t>
        <a:bodyPr/>
        <a:lstStyle/>
        <a:p>
          <a:endParaRPr lang="en-US"/>
        </a:p>
      </dgm:t>
    </dgm:pt>
    <dgm:pt modelId="{608FD5A3-BCC4-4CF3-BD11-D4B2649EAE1F}" type="pres">
      <dgm:prSet presAssocID="{232B8E15-0402-483D-866C-42F27C73DD4C}" presName="linearFlow" presStyleCnt="0">
        <dgm:presLayoutVars>
          <dgm:dir/>
          <dgm:animLvl val="lvl"/>
          <dgm:resizeHandles val="exact"/>
        </dgm:presLayoutVars>
      </dgm:prSet>
      <dgm:spPr/>
    </dgm:pt>
    <dgm:pt modelId="{20951894-4DCD-45FF-A40D-CB4F5330E40C}" type="pres">
      <dgm:prSet presAssocID="{3C6ADD30-994D-4353-B676-C9DB5332962D}" presName="composite" presStyleCnt="0"/>
      <dgm:spPr/>
    </dgm:pt>
    <dgm:pt modelId="{D614B83B-471D-47FE-AF63-BDA129244885}" type="pres">
      <dgm:prSet presAssocID="{3C6ADD30-994D-4353-B676-C9DB5332962D}" presName="parentText" presStyleLbl="alignNode1" presStyleIdx="0" presStyleCnt="3">
        <dgm:presLayoutVars>
          <dgm:chMax val="1"/>
          <dgm:bulletEnabled val="1"/>
        </dgm:presLayoutVars>
      </dgm:prSet>
      <dgm:spPr/>
    </dgm:pt>
    <dgm:pt modelId="{CC6D428E-9C30-4C54-87FA-5DF0EF21C88C}" type="pres">
      <dgm:prSet presAssocID="{3C6ADD30-994D-4353-B676-C9DB5332962D}" presName="descendantText" presStyleLbl="alignAcc1" presStyleIdx="0" presStyleCnt="3">
        <dgm:presLayoutVars>
          <dgm:bulletEnabled val="1"/>
        </dgm:presLayoutVars>
      </dgm:prSet>
      <dgm:spPr/>
      <dgm:t>
        <a:bodyPr/>
        <a:lstStyle/>
        <a:p>
          <a:endParaRPr lang="en-US"/>
        </a:p>
      </dgm:t>
    </dgm:pt>
    <dgm:pt modelId="{F6D3C975-F20C-42F3-8FC0-E89D3005127A}" type="pres">
      <dgm:prSet presAssocID="{489F223C-B67D-469F-8654-B3E96892861D}" presName="sp" presStyleCnt="0"/>
      <dgm:spPr/>
    </dgm:pt>
    <dgm:pt modelId="{1D80E866-ECEB-4DFA-9423-C056556D05CD}" type="pres">
      <dgm:prSet presAssocID="{126E3547-1B98-4199-90D3-F15FD5DD00D1}" presName="composite" presStyleCnt="0"/>
      <dgm:spPr/>
    </dgm:pt>
    <dgm:pt modelId="{F24F0DA2-BB5F-4DD6-BDE9-C3E218B16341}" type="pres">
      <dgm:prSet presAssocID="{126E3547-1B98-4199-90D3-F15FD5DD00D1}" presName="parentText" presStyleLbl="alignNode1" presStyleIdx="1" presStyleCnt="3">
        <dgm:presLayoutVars>
          <dgm:chMax val="1"/>
          <dgm:bulletEnabled val="1"/>
        </dgm:presLayoutVars>
      </dgm:prSet>
      <dgm:spPr/>
    </dgm:pt>
    <dgm:pt modelId="{AFB8754D-31DE-4E6D-ACF8-6A26D0F50C90}" type="pres">
      <dgm:prSet presAssocID="{126E3547-1B98-4199-90D3-F15FD5DD00D1}" presName="descendantText" presStyleLbl="alignAcc1" presStyleIdx="1" presStyleCnt="3">
        <dgm:presLayoutVars>
          <dgm:bulletEnabled val="1"/>
        </dgm:presLayoutVars>
      </dgm:prSet>
      <dgm:spPr/>
      <dgm:t>
        <a:bodyPr/>
        <a:lstStyle/>
        <a:p>
          <a:endParaRPr lang="en-US"/>
        </a:p>
      </dgm:t>
    </dgm:pt>
    <dgm:pt modelId="{1127A6BB-2D77-4578-875C-7BCA58719FA0}" type="pres">
      <dgm:prSet presAssocID="{791C22CD-76C3-4771-8B3D-310C96779D15}" presName="sp" presStyleCnt="0"/>
      <dgm:spPr/>
    </dgm:pt>
    <dgm:pt modelId="{7F587EE8-C75F-413C-A8E3-7386BB6D47AC}" type="pres">
      <dgm:prSet presAssocID="{179E8616-F157-495A-8169-DE8FB0C58224}" presName="composite" presStyleCnt="0"/>
      <dgm:spPr/>
    </dgm:pt>
    <dgm:pt modelId="{DDCF44C2-DD8D-4518-8613-76074CEE3046}" type="pres">
      <dgm:prSet presAssocID="{179E8616-F157-495A-8169-DE8FB0C58224}" presName="parentText" presStyleLbl="alignNode1" presStyleIdx="2" presStyleCnt="3">
        <dgm:presLayoutVars>
          <dgm:chMax val="1"/>
          <dgm:bulletEnabled val="1"/>
        </dgm:presLayoutVars>
      </dgm:prSet>
      <dgm:spPr/>
    </dgm:pt>
    <dgm:pt modelId="{03FAAF66-931B-4CDB-95D3-5163ED3F6E29}" type="pres">
      <dgm:prSet presAssocID="{179E8616-F157-495A-8169-DE8FB0C58224}" presName="descendantText" presStyleLbl="alignAcc1" presStyleIdx="2" presStyleCnt="3">
        <dgm:presLayoutVars>
          <dgm:bulletEnabled val="1"/>
        </dgm:presLayoutVars>
      </dgm:prSet>
      <dgm:spPr/>
      <dgm:t>
        <a:bodyPr/>
        <a:lstStyle/>
        <a:p>
          <a:endParaRPr lang="en-US"/>
        </a:p>
      </dgm:t>
    </dgm:pt>
  </dgm:ptLst>
  <dgm:cxnLst>
    <dgm:cxn modelId="{24DCBF0E-08D1-4442-91DE-07E9A71B88C6}" type="presOf" srcId="{179E8616-F157-495A-8169-DE8FB0C58224}" destId="{DDCF44C2-DD8D-4518-8613-76074CEE3046}" srcOrd="0" destOrd="0" presId="urn:microsoft.com/office/officeart/2005/8/layout/chevron2"/>
    <dgm:cxn modelId="{4EFE69D6-475C-4149-A37D-28B4C82CB5CC}" type="presOf" srcId="{126E3547-1B98-4199-90D3-F15FD5DD00D1}" destId="{F24F0DA2-BB5F-4DD6-BDE9-C3E218B16341}" srcOrd="0" destOrd="0" presId="urn:microsoft.com/office/officeart/2005/8/layout/chevron2"/>
    <dgm:cxn modelId="{D3F5AFFA-C6C5-43D6-AB2F-68356F351DA6}" srcId="{232B8E15-0402-483D-866C-42F27C73DD4C}" destId="{3C6ADD30-994D-4353-B676-C9DB5332962D}" srcOrd="0" destOrd="0" parTransId="{D53B5F97-330F-4414-AAA8-57F35ABB7D1A}" sibTransId="{489F223C-B67D-469F-8654-B3E96892861D}"/>
    <dgm:cxn modelId="{77EEFA01-4688-4D1C-8891-0B5AE38AC0A4}" type="presOf" srcId="{3C6ADD30-994D-4353-B676-C9DB5332962D}" destId="{D614B83B-471D-47FE-AF63-BDA129244885}" srcOrd="0" destOrd="0" presId="urn:microsoft.com/office/officeart/2005/8/layout/chevron2"/>
    <dgm:cxn modelId="{3BD8D4C9-F673-4698-A68B-CB979DA0D08B}" srcId="{179E8616-F157-495A-8169-DE8FB0C58224}" destId="{7AD17D8D-724E-40E2-A1F3-A6C7A3D0B669}" srcOrd="0" destOrd="0" parTransId="{00841C7C-EFC5-481D-AD46-63E7097E165C}" sibTransId="{2C37AB2A-4DCC-4D16-8CF6-8B6A4501BC3E}"/>
    <dgm:cxn modelId="{88F10CA9-4E66-41DE-B22C-E0176332B023}" srcId="{126E3547-1B98-4199-90D3-F15FD5DD00D1}" destId="{E24A70B1-1958-4AA1-AB4C-52F806E8FEA3}" srcOrd="0" destOrd="0" parTransId="{E61F7864-DA78-4506-B438-38B20ABD1C5C}" sibTransId="{C5FCCC86-77DC-4CA2-A199-8EEF1DD58A9C}"/>
    <dgm:cxn modelId="{26575AA7-D910-4B38-83FA-EDA8BCC723B5}" srcId="{232B8E15-0402-483D-866C-42F27C73DD4C}" destId="{179E8616-F157-495A-8169-DE8FB0C58224}" srcOrd="2" destOrd="0" parTransId="{ACE95C7C-DCC1-4336-94EA-7353088C1038}" sibTransId="{23008623-5993-436B-825C-A103E8E8635F}"/>
    <dgm:cxn modelId="{131CA0C7-485C-4EC4-8410-5CC6EF9CB605}" type="presOf" srcId="{2F39E41B-3BCC-4DD8-8393-83B9CCCE7E9F}" destId="{CC6D428E-9C30-4C54-87FA-5DF0EF21C88C}" srcOrd="0" destOrd="0" presId="urn:microsoft.com/office/officeart/2005/8/layout/chevron2"/>
    <dgm:cxn modelId="{3EB3C5F5-336C-4024-9F64-82361B3498B0}" srcId="{3C6ADD30-994D-4353-B676-C9DB5332962D}" destId="{2F39E41B-3BCC-4DD8-8393-83B9CCCE7E9F}" srcOrd="0" destOrd="0" parTransId="{129C6B2C-210F-49A4-95F5-61CFFD50106C}" sibTransId="{B5069B30-344B-48D5-A3B7-0BD6855A2FC3}"/>
    <dgm:cxn modelId="{23406EB5-E3B0-4487-B5D4-F0B8AFAB9B33}" type="presOf" srcId="{7AD17D8D-724E-40E2-A1F3-A6C7A3D0B669}" destId="{03FAAF66-931B-4CDB-95D3-5163ED3F6E29}" srcOrd="0" destOrd="0" presId="urn:microsoft.com/office/officeart/2005/8/layout/chevron2"/>
    <dgm:cxn modelId="{151F5470-7189-48A1-8CBF-986D19564C02}" type="presOf" srcId="{E24A70B1-1958-4AA1-AB4C-52F806E8FEA3}" destId="{AFB8754D-31DE-4E6D-ACF8-6A26D0F50C90}" srcOrd="0" destOrd="0" presId="urn:microsoft.com/office/officeart/2005/8/layout/chevron2"/>
    <dgm:cxn modelId="{940934C8-2F02-4081-B723-A2598CF37AB9}" srcId="{232B8E15-0402-483D-866C-42F27C73DD4C}" destId="{126E3547-1B98-4199-90D3-F15FD5DD00D1}" srcOrd="1" destOrd="0" parTransId="{88F6ED5F-CC96-449A-958A-545B90864D79}" sibTransId="{791C22CD-76C3-4771-8B3D-310C96779D15}"/>
    <dgm:cxn modelId="{FF60740A-DCC0-471A-A6E8-930CF3033395}" type="presOf" srcId="{232B8E15-0402-483D-866C-42F27C73DD4C}" destId="{608FD5A3-BCC4-4CF3-BD11-D4B2649EAE1F}" srcOrd="0" destOrd="0" presId="urn:microsoft.com/office/officeart/2005/8/layout/chevron2"/>
    <dgm:cxn modelId="{ED621BC8-ABB8-41F2-87C6-B976BA4D009B}" type="presParOf" srcId="{608FD5A3-BCC4-4CF3-BD11-D4B2649EAE1F}" destId="{20951894-4DCD-45FF-A40D-CB4F5330E40C}" srcOrd="0" destOrd="0" presId="urn:microsoft.com/office/officeart/2005/8/layout/chevron2"/>
    <dgm:cxn modelId="{6ADB7C5B-D0A6-4AC9-BA7A-F94BCE950D75}" type="presParOf" srcId="{20951894-4DCD-45FF-A40D-CB4F5330E40C}" destId="{D614B83B-471D-47FE-AF63-BDA129244885}" srcOrd="0" destOrd="0" presId="urn:microsoft.com/office/officeart/2005/8/layout/chevron2"/>
    <dgm:cxn modelId="{D12D8DD7-434F-4591-A6CB-05AE6A30962E}" type="presParOf" srcId="{20951894-4DCD-45FF-A40D-CB4F5330E40C}" destId="{CC6D428E-9C30-4C54-87FA-5DF0EF21C88C}" srcOrd="1" destOrd="0" presId="urn:microsoft.com/office/officeart/2005/8/layout/chevron2"/>
    <dgm:cxn modelId="{656B9FCA-A532-4D62-A801-FA8CE0283102}" type="presParOf" srcId="{608FD5A3-BCC4-4CF3-BD11-D4B2649EAE1F}" destId="{F6D3C975-F20C-42F3-8FC0-E89D3005127A}" srcOrd="1" destOrd="0" presId="urn:microsoft.com/office/officeart/2005/8/layout/chevron2"/>
    <dgm:cxn modelId="{E115743E-5955-4775-BDA0-59DE94BE1ADE}" type="presParOf" srcId="{608FD5A3-BCC4-4CF3-BD11-D4B2649EAE1F}" destId="{1D80E866-ECEB-4DFA-9423-C056556D05CD}" srcOrd="2" destOrd="0" presId="urn:microsoft.com/office/officeart/2005/8/layout/chevron2"/>
    <dgm:cxn modelId="{8A6B7265-0239-416D-A55A-D525DAC4F81F}" type="presParOf" srcId="{1D80E866-ECEB-4DFA-9423-C056556D05CD}" destId="{F24F0DA2-BB5F-4DD6-BDE9-C3E218B16341}" srcOrd="0" destOrd="0" presId="urn:microsoft.com/office/officeart/2005/8/layout/chevron2"/>
    <dgm:cxn modelId="{33FE799C-34D7-4683-8544-2B1CC0FF669B}" type="presParOf" srcId="{1D80E866-ECEB-4DFA-9423-C056556D05CD}" destId="{AFB8754D-31DE-4E6D-ACF8-6A26D0F50C90}" srcOrd="1" destOrd="0" presId="urn:microsoft.com/office/officeart/2005/8/layout/chevron2"/>
    <dgm:cxn modelId="{93C4B0B8-252F-4077-AE65-94BAB51F1917}" type="presParOf" srcId="{608FD5A3-BCC4-4CF3-BD11-D4B2649EAE1F}" destId="{1127A6BB-2D77-4578-875C-7BCA58719FA0}" srcOrd="3" destOrd="0" presId="urn:microsoft.com/office/officeart/2005/8/layout/chevron2"/>
    <dgm:cxn modelId="{9781D45A-AF5F-4FFC-BAF2-709E34964884}" type="presParOf" srcId="{608FD5A3-BCC4-4CF3-BD11-D4B2649EAE1F}" destId="{7F587EE8-C75F-413C-A8E3-7386BB6D47AC}" srcOrd="4" destOrd="0" presId="urn:microsoft.com/office/officeart/2005/8/layout/chevron2"/>
    <dgm:cxn modelId="{4F38E6C2-75AA-49EB-9C74-2C726AC7877E}" type="presParOf" srcId="{7F587EE8-C75F-413C-A8E3-7386BB6D47AC}" destId="{DDCF44C2-DD8D-4518-8613-76074CEE3046}" srcOrd="0" destOrd="0" presId="urn:microsoft.com/office/officeart/2005/8/layout/chevron2"/>
    <dgm:cxn modelId="{DAB2E52C-B9AE-4F44-8254-433E934B22CD}" type="presParOf" srcId="{7F587EE8-C75F-413C-A8E3-7386BB6D47AC}" destId="{03FAAF66-931B-4CDB-95D3-5163ED3F6E29}"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64A0C6-2401-4223-B44B-730C59AB0E77}" type="datetimeFigureOut">
              <a:rPr lang="en-US" smtClean="0"/>
              <a:pPr/>
              <a:t>5/22/2016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A6B9F5-D166-4CED-A491-97F993A408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A6B9F5-D166-4CED-A491-97F993A408F5}" type="slidenum">
              <a:rPr lang="en-US" smtClean="0"/>
              <a:pPr/>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06CDBB0-31B3-483B-868B-CF0604BFBE78}" type="datetimeFigureOut">
              <a:rPr lang="en-US" smtClean="0"/>
              <a:pPr/>
              <a:t>5/22/2016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25F5FE7-F1DB-453F-A379-A7C98D25CA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F5FE7-F1DB-453F-A379-A7C98D25C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F5FE7-F1DB-453F-A379-A7C98D25C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F5FE7-F1DB-453F-A379-A7C98D25CA6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25F5FE7-F1DB-453F-A379-A7C98D25CA6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5F5FE7-F1DB-453F-A379-A7C98D25CA6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25F5FE7-F1DB-453F-A379-A7C98D25CA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25F5FE7-F1DB-453F-A379-A7C98D25CA6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6CDBB0-31B3-483B-868B-CF0604BFBE78}" type="datetimeFigureOut">
              <a:rPr lang="en-US" smtClean="0"/>
              <a:pPr/>
              <a:t>5/22/2016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25F5FE7-F1DB-453F-A379-A7C98D25C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6CDBB0-31B3-483B-868B-CF0604BFBE78}" type="datetimeFigureOut">
              <a:rPr lang="en-US" smtClean="0"/>
              <a:pPr/>
              <a:t>5/22/2016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25F5FE7-F1DB-453F-A379-A7C98D25CA6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06CDBB0-31B3-483B-868B-CF0604BFBE78}" type="datetimeFigureOut">
              <a:rPr lang="en-US" smtClean="0"/>
              <a:pPr/>
              <a:t>5/22/2016</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25F5FE7-F1DB-453F-A379-A7C98D25CA69}"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7" y="5001994"/>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6CDBB0-31B3-483B-868B-CF0604BFBE78}" type="datetimeFigureOut">
              <a:rPr lang="en-US" smtClean="0"/>
              <a:pPr/>
              <a:t>5/22/2016</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125F5FE7-F1DB-453F-A379-A7C98D25CA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hyperlink" Target="http://tafsir.io/7/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unnah.com/tirmidhi/40/34" TargetMode="External"/><Relationship Id="rId2" Type="http://schemas.openxmlformats.org/officeDocument/2006/relationships/hyperlink" Target="http://tafsir.io/7/8" TargetMode="External"/><Relationship Id="rId1" Type="http://schemas.openxmlformats.org/officeDocument/2006/relationships/slideLayout" Target="../slideLayouts/slideLayout2.xml"/><Relationship Id="rId6" Type="http://schemas.openxmlformats.org/officeDocument/2006/relationships/hyperlink" Target="http://tafsir.io/7/9" TargetMode="External"/><Relationship Id="rId5" Type="http://schemas.openxmlformats.org/officeDocument/2006/relationships/hyperlink" Target="http://sunnah.com/riyadussaliheen/1/626" TargetMode="External"/><Relationship Id="rId4" Type="http://schemas.openxmlformats.org/officeDocument/2006/relationships/hyperlink" Target="http://productivemuslim.com/?s=dhikr"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unnah.com/riyadussaliheen/18/59" TargetMode="External"/><Relationship Id="rId2" Type="http://schemas.openxmlformats.org/officeDocument/2006/relationships/hyperlink" Target="http://productivemuslim.com/luqman-parenting-lessons-part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roductivemuslim.com/finding-peace-and-contentment-part1/" TargetMode="External"/><Relationship Id="rId2" Type="http://schemas.openxmlformats.org/officeDocument/2006/relationships/hyperlink" Target="http://sunnah.com/nawawi40/18" TargetMode="External"/><Relationship Id="rId1" Type="http://schemas.openxmlformats.org/officeDocument/2006/relationships/slideLayout" Target="../slideLayouts/slideLayout2.xml"/><Relationship Id="rId4" Type="http://schemas.openxmlformats.org/officeDocument/2006/relationships/hyperlink" Target="http://sunnah.com/bukhari/81/5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quran.com/7/13" TargetMode="External"/><Relationship Id="rId2" Type="http://schemas.openxmlformats.org/officeDocument/2006/relationships/hyperlink" Target="http://tafsir.io/7/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quran.com/7/15" TargetMode="External"/><Relationship Id="rId2" Type="http://schemas.openxmlformats.org/officeDocument/2006/relationships/hyperlink" Target="http://quran.com/7/1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tafsir.io/95/4"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unnah.com/bukhari/93/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quran.com/7/12-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quran.com/7/12-2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quran.com/7/12"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productivemuslim.com/sincere-repentance-a-sure-path-to-forgivenes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nnah.com/tirmidhi/12/27" TargetMode="External"/><Relationship Id="rId2" Type="http://schemas.openxmlformats.org/officeDocument/2006/relationships/hyperlink" Target="http://quran.com/6/142" TargetMode="External"/><Relationship Id="rId1" Type="http://schemas.openxmlformats.org/officeDocument/2006/relationships/slideLayout" Target="../slideLayouts/slideLayout2.xml"/><Relationship Id="rId4" Type="http://schemas.openxmlformats.org/officeDocument/2006/relationships/hyperlink" Target="http://quran.com/7/17"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unnah.com/riyadussaliheen/1/588"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unnah.com/muslim/6/247" TargetMode="External"/><Relationship Id="rId2" Type="http://schemas.openxmlformats.org/officeDocument/2006/relationships/hyperlink" Target="http://productivemuslim.com/how-i-consistently-wake-up-45-minutes-before-fajr-adh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quran.com/7/1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quran.com/7/9" TargetMode="External"/><Relationship Id="rId2" Type="http://schemas.openxmlformats.org/officeDocument/2006/relationships/hyperlink" Target="http://productivemuslim.com/how-to-overcome-worry-a-productivity-killer/" TargetMode="External"/><Relationship Id="rId1" Type="http://schemas.openxmlformats.org/officeDocument/2006/relationships/slideLayout" Target="../slideLayouts/slideLayout2.xml"/><Relationship Id="rId4" Type="http://schemas.openxmlformats.org/officeDocument/2006/relationships/hyperlink" Target="http://quran.com/7/21"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productivemuslim.com/sincere-repentance-a-sure-path-to-forgivenes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productivemuslim.com/boost-your-productivity-with-istighfar-part-1/" TargetMode="External"/><Relationship Id="rId2" Type="http://schemas.openxmlformats.org/officeDocument/2006/relationships/hyperlink" Target="http://quran.com/7/23" TargetMode="External"/><Relationship Id="rId1" Type="http://schemas.openxmlformats.org/officeDocument/2006/relationships/slideLayout" Target="../slideLayouts/slideLayout2.xml"/><Relationship Id="rId5" Type="http://schemas.openxmlformats.org/officeDocument/2006/relationships/hyperlink" Target="http://quran.com/2/222" TargetMode="External"/><Relationship Id="rId4" Type="http://schemas.openxmlformats.org/officeDocument/2006/relationships/hyperlink" Target="http://productivemuslim.com/earn-allahs-tawfeeq/"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quran.com/7/2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quran.com/7/26"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unnah.com/riyadussaliheen/4/35" TargetMode="External"/><Relationship Id="rId2" Type="http://schemas.openxmlformats.org/officeDocument/2006/relationships/hyperlink" Target="http://sunnah.com/adab/28/8"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quran.com/7/31" TargetMode="External"/><Relationship Id="rId2" Type="http://schemas.openxmlformats.org/officeDocument/2006/relationships/hyperlink" Target="http://quran.com/7/2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quran.com/7/46-5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quran.com/7/31" TargetMode="External"/><Relationship Id="rId2" Type="http://schemas.openxmlformats.org/officeDocument/2006/relationships/hyperlink" Target="http://productivemuslim.com/shopping-the-productive-muslim-wa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productivemuslim.com/what-are-you-striving-for-dunya-or-akhirah/"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productivemuslim.com/manage-your-attention-and-get-things-done/" TargetMode="External"/><Relationship Id="rId2" Type="http://schemas.openxmlformats.org/officeDocument/2006/relationships/hyperlink" Target="http://quran.com/7/1-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quran.com/7/204-2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nah.com/ibnmajah/33/126" TargetMode="External"/><Relationship Id="rId2" Type="http://schemas.openxmlformats.org/officeDocument/2006/relationships/hyperlink" Target="http://productivemuslim.com/maintain-productive-friendship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nnah.com/abudawud/6/30" TargetMode="External"/><Relationship Id="rId2" Type="http://schemas.openxmlformats.org/officeDocument/2006/relationships/hyperlink" Target="http://sunnah.com/urn/73119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1752602"/>
          <a:ext cx="7772400" cy="18297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25000" lnSpcReduction="20000"/>
          </a:bodyPr>
          <a:lstStyle/>
          <a:p>
            <a:r>
              <a:rPr lang="en-US" sz="7200" dirty="0" smtClean="0"/>
              <a:t>Wrong weighing and replacing of a good one with the bad one by shopkeeper always irked us and we felt cheated. </a:t>
            </a:r>
            <a:br>
              <a:rPr lang="en-US" sz="7200" dirty="0" smtClean="0"/>
            </a:br>
            <a:r>
              <a:rPr lang="en-US" sz="7200" dirty="0" smtClean="0"/>
              <a:t/>
            </a:r>
            <a:br>
              <a:rPr lang="en-US" sz="7200" dirty="0" smtClean="0"/>
            </a:br>
            <a:r>
              <a:rPr lang="en-US" sz="7200" dirty="0" smtClean="0"/>
              <a:t>But Allah SWT says:</a:t>
            </a:r>
          </a:p>
          <a:p>
            <a:pPr>
              <a:buNone/>
            </a:pPr>
            <a:r>
              <a:rPr lang="en-US" sz="7200" dirty="0" smtClean="0"/>
              <a:t>    </a:t>
            </a:r>
            <a:r>
              <a:rPr lang="en-US" sz="7200" b="1" dirty="0" smtClean="0"/>
              <a:t>“And the weighing [of deeds] that Day will be the truth. So those whose scales are heavy – it is they who will be the successful.” [</a:t>
            </a:r>
            <a:r>
              <a:rPr lang="en-US" sz="7200" b="1" dirty="0" smtClean="0">
                <a:hlinkClick r:id="rId2"/>
              </a:rPr>
              <a:t>Qur’an: Chapter 7, Verse 8</a:t>
            </a:r>
            <a:r>
              <a:rPr lang="en-US" sz="7200" b="1" dirty="0" smtClean="0"/>
              <a:t>]</a:t>
            </a:r>
          </a:p>
          <a:p>
            <a:endParaRPr lang="en-US" sz="7200" dirty="0" smtClean="0"/>
          </a:p>
          <a:p>
            <a:r>
              <a:rPr lang="en-US" sz="7200" dirty="0" smtClean="0"/>
              <a:t>There is no way that we can avoid the weighing of the actions we did in this world on that Day. As Allah  says, every single deed of ours will be weighed and we will be given our reward (and penalty) in the most just of measures.</a:t>
            </a:r>
          </a:p>
          <a:p>
            <a:pPr>
              <a:buNone/>
            </a:pPr>
            <a:r>
              <a:rPr lang="en-US" sz="7200" dirty="0" smtClean="0"/>
              <a:t>   </a:t>
            </a:r>
          </a:p>
          <a:p>
            <a:pPr>
              <a:buFont typeface="Wingdings" pitchFamily="2" charset="2"/>
              <a:buChar char="Ø"/>
            </a:pPr>
            <a:r>
              <a:rPr lang="en-US" sz="7200" dirty="0" smtClean="0"/>
              <a:t> Like working towards achieving any goal, visualizing the end result is key to keep you focused and keep you going when you’re feeling low. Visualizing your scale of deeds weighing down by your sincere good deeds every time you intend to do something good, or tipping against your favor whenever you feel the impulse to engage in something wrong is a powerful habit that can help you always be conscious of and prepare well for the </a:t>
            </a:r>
            <a:r>
              <a:rPr lang="en-US" sz="7200" dirty="0" err="1" smtClean="0"/>
              <a:t>akhirah</a:t>
            </a:r>
            <a:r>
              <a:rPr lang="en-US" sz="7200" dirty="0" smtClean="0"/>
              <a:t>.</a:t>
            </a:r>
          </a:p>
          <a:p>
            <a:r>
              <a:rPr lang="en-US" sz="7200" dirty="0" smtClean="0"/>
              <a:t/>
            </a:r>
            <a:br>
              <a:rPr lang="en-US" sz="7200" dirty="0" smtClean="0"/>
            </a:br>
            <a:r>
              <a:rPr lang="en-US" sz="5000" dirty="0" smtClean="0"/>
              <a:t/>
            </a:r>
            <a:br>
              <a:rPr lang="en-US" sz="5000" dirty="0" smtClean="0"/>
            </a:b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smtClean="0"/>
              <a:t>LESSON#4:MAKE A HABIT OF VISUALIZING YOUR SCALES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smtClean="0"/>
              <a:t>Allah  further says</a:t>
            </a:r>
            <a:r>
              <a:rPr lang="en-US" dirty="0" smtClean="0"/>
              <a:t>:</a:t>
            </a:r>
          </a:p>
          <a:p>
            <a:pPr>
              <a:buNone/>
            </a:pPr>
            <a:r>
              <a:rPr lang="en-US" b="1" dirty="0" smtClean="0"/>
              <a:t> </a:t>
            </a:r>
            <a:r>
              <a:rPr lang="en-US" b="1" dirty="0" smtClean="0"/>
              <a:t>    </a:t>
            </a:r>
            <a:r>
              <a:rPr lang="en-US" b="1" dirty="0" smtClean="0"/>
              <a:t>“…</a:t>
            </a:r>
            <a:r>
              <a:rPr lang="en-US" b="1" dirty="0" smtClean="0"/>
              <a:t>So those whose scales are heavy – it is they who will be the successful.”  [</a:t>
            </a:r>
            <a:r>
              <a:rPr lang="en-US" b="1" dirty="0" smtClean="0">
                <a:hlinkClick r:id="rId2"/>
              </a:rPr>
              <a:t>Qur’an: Chapter 7, Verse 8</a:t>
            </a:r>
            <a:r>
              <a:rPr lang="en-US" b="1" dirty="0" smtClean="0"/>
              <a:t>]</a:t>
            </a:r>
          </a:p>
          <a:p>
            <a:pPr>
              <a:buNone/>
            </a:pPr>
            <a:endParaRPr lang="en-US" dirty="0" smtClean="0"/>
          </a:p>
          <a:p>
            <a:r>
              <a:rPr lang="en-US" dirty="0" smtClean="0"/>
              <a:t>The Messenger of Allah  mentioned a story of a man whose one card stated </a:t>
            </a:r>
            <a:r>
              <a:rPr lang="en-US" i="1" dirty="0" smtClean="0"/>
              <a:t>“I testify that there is no god but the one and only God and I testify that Muhammad is His servant and Messenger” which outweighed 99 scrolls of bad deeds! [</a:t>
            </a:r>
            <a:r>
              <a:rPr lang="en-US" i="1" dirty="0" smtClean="0">
                <a:hlinkClick r:id="rId3"/>
              </a:rPr>
              <a:t>Jami` at-</a:t>
            </a:r>
            <a:r>
              <a:rPr lang="en-US" i="1" dirty="0" err="1" smtClean="0">
                <a:hlinkClick r:id="rId3"/>
              </a:rPr>
              <a:t>Tirmidhi</a:t>
            </a:r>
            <a:r>
              <a:rPr lang="en-US" i="1" dirty="0" smtClean="0"/>
              <a:t>]</a:t>
            </a:r>
          </a:p>
          <a:p>
            <a:pPr>
              <a:buNone/>
            </a:pPr>
            <a:endParaRPr lang="en-US" dirty="0" smtClean="0"/>
          </a:p>
          <a:p>
            <a:r>
              <a:rPr lang="en-US" dirty="0" smtClean="0"/>
              <a:t>The </a:t>
            </a:r>
            <a:r>
              <a:rPr lang="en-US" dirty="0" err="1" smtClean="0"/>
              <a:t>kalimah</a:t>
            </a:r>
            <a:r>
              <a:rPr lang="en-US" dirty="0" smtClean="0"/>
              <a:t> (testimony of faith) is the verbal manifestation of belief in the oneness of Allah  and His Messenger . That and </a:t>
            </a:r>
            <a:r>
              <a:rPr lang="en-US" dirty="0" smtClean="0">
                <a:hlinkClick r:id="rId4"/>
              </a:rPr>
              <a:t>other remembrances</a:t>
            </a:r>
            <a:r>
              <a:rPr lang="en-US" dirty="0" smtClean="0"/>
              <a:t> are really heavy in their weight in the scales though they are very light on the tongue</a:t>
            </a:r>
            <a:r>
              <a:rPr lang="en-US" dirty="0" smtClean="0"/>
              <a:t>.</a:t>
            </a:r>
          </a:p>
          <a:p>
            <a:pPr>
              <a:buNone/>
            </a:pPr>
            <a:endParaRPr lang="en-US" dirty="0" smtClean="0"/>
          </a:p>
          <a:p>
            <a:pPr>
              <a:buFont typeface="Wingdings" pitchFamily="2" charset="2"/>
              <a:buChar char="Ø"/>
            </a:pPr>
            <a:r>
              <a:rPr lang="en-US" dirty="0" smtClean="0"/>
              <a:t> The </a:t>
            </a:r>
            <a:r>
              <a:rPr lang="en-US" dirty="0" smtClean="0"/>
              <a:t>other deed which is the really heavy and in fact the Messenger of Allah  said:</a:t>
            </a:r>
          </a:p>
          <a:p>
            <a:pPr>
              <a:buNone/>
            </a:pPr>
            <a:r>
              <a:rPr lang="en-US" dirty="0" smtClean="0"/>
              <a:t>   </a:t>
            </a:r>
            <a:r>
              <a:rPr lang="en-US" i="1" dirty="0" smtClean="0"/>
              <a:t>  “</a:t>
            </a:r>
            <a:r>
              <a:rPr lang="en-US" i="1" dirty="0" smtClean="0"/>
              <a:t>Nothing will be heavier on the Day of Resurrection in the Scale of the believer than…. is good manners.” [</a:t>
            </a:r>
            <a:r>
              <a:rPr lang="en-US" i="1" dirty="0" smtClean="0">
                <a:hlinkClick r:id="rId5"/>
              </a:rPr>
              <a:t>At- </a:t>
            </a:r>
            <a:r>
              <a:rPr lang="en-US" i="1" dirty="0" err="1" smtClean="0">
                <a:hlinkClick r:id="rId5"/>
              </a:rPr>
              <a:t>Tirmidhi</a:t>
            </a:r>
            <a:r>
              <a:rPr lang="en-US" i="1" dirty="0" smtClean="0"/>
              <a:t>]</a:t>
            </a:r>
          </a:p>
          <a:p>
            <a:pPr>
              <a:buNone/>
            </a:pPr>
            <a:endParaRPr lang="en-US" i="1" dirty="0" smtClean="0"/>
          </a:p>
          <a:p>
            <a:pPr>
              <a:buFont typeface="Wingdings" pitchFamily="2" charset="2"/>
              <a:buChar char="Ø"/>
            </a:pPr>
            <a:r>
              <a:rPr lang="en-US" dirty="0" smtClean="0"/>
              <a:t>Good manners are a visual manifestation of the belief in Allah  and His Messenger : they promote humanity, unity and </a:t>
            </a:r>
            <a:r>
              <a:rPr lang="en-US" dirty="0" smtClean="0"/>
              <a:t>selflessness.</a:t>
            </a:r>
          </a:p>
          <a:p>
            <a:pPr>
              <a:buNone/>
            </a:pPr>
            <a:r>
              <a:rPr lang="en-US" dirty="0" smtClean="0"/>
              <a:t> </a:t>
            </a:r>
            <a:r>
              <a:rPr lang="en-US" dirty="0" smtClean="0"/>
              <a:t>    </a:t>
            </a:r>
            <a:r>
              <a:rPr lang="en-US" b="1" dirty="0" smtClean="0"/>
              <a:t>And </a:t>
            </a:r>
            <a:r>
              <a:rPr lang="en-US" b="1" dirty="0" smtClean="0"/>
              <a:t>those whose scales are light – they are the ones who will lose themselves for what injustice they were doing toward Our verses. [</a:t>
            </a:r>
            <a:r>
              <a:rPr lang="en-US" b="1" dirty="0" smtClean="0">
                <a:hlinkClick r:id="rId6"/>
              </a:rPr>
              <a:t>Qur’an: Chapter 7, Verse 9</a:t>
            </a:r>
            <a:r>
              <a:rPr lang="en-US" b="1" dirty="0" smtClean="0"/>
              <a:t>]</a:t>
            </a:r>
          </a:p>
          <a:p>
            <a:pPr>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LESSON#5:LOAD YOUR SCALES UP!</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1"/>
            <a:ext cx="8229600" cy="4178491"/>
          </a:xfrm>
        </p:spPr>
        <p:txBody>
          <a:bodyPr>
            <a:normAutofit fontScale="77500" lnSpcReduction="20000"/>
          </a:bodyPr>
          <a:lstStyle/>
          <a:p>
            <a:r>
              <a:rPr lang="en-US" dirty="0" smtClean="0"/>
              <a:t>The </a:t>
            </a:r>
            <a:r>
              <a:rPr lang="en-US" dirty="0" smtClean="0">
                <a:hlinkClick r:id="rId2"/>
              </a:rPr>
              <a:t>biggest deed waster is disbelief in Allah</a:t>
            </a:r>
            <a:r>
              <a:rPr lang="en-US" dirty="0" smtClean="0"/>
              <a:t>  and His Messenger.</a:t>
            </a:r>
          </a:p>
          <a:p>
            <a:endParaRPr lang="en-US" dirty="0" smtClean="0"/>
          </a:p>
          <a:p>
            <a:pPr>
              <a:buNone/>
            </a:pPr>
            <a:r>
              <a:rPr lang="en-US" dirty="0" smtClean="0"/>
              <a:t>   </a:t>
            </a:r>
            <a:r>
              <a:rPr lang="en-US" i="1" dirty="0" smtClean="0"/>
              <a:t>The </a:t>
            </a:r>
            <a:r>
              <a:rPr lang="en-US" i="1" dirty="0" smtClean="0"/>
              <a:t>Messenger of Allah  warned us that “envy” is an emotion that “consumes good deeds just as fire consumes wood.” [</a:t>
            </a:r>
            <a:r>
              <a:rPr lang="en-US" i="1" dirty="0" smtClean="0">
                <a:hlinkClick r:id="rId3"/>
              </a:rPr>
              <a:t>Abu </a:t>
            </a:r>
            <a:r>
              <a:rPr lang="en-US" i="1" dirty="0" err="1" smtClean="0">
                <a:hlinkClick r:id="rId3"/>
              </a:rPr>
              <a:t>Dawud</a:t>
            </a:r>
            <a:r>
              <a:rPr lang="en-US" i="1" dirty="0" smtClean="0"/>
              <a:t>]</a:t>
            </a:r>
          </a:p>
          <a:p>
            <a:endParaRPr lang="en-US" dirty="0" smtClean="0"/>
          </a:p>
          <a:p>
            <a:r>
              <a:rPr lang="en-US" dirty="0" smtClean="0"/>
              <a:t>Intentions for doing a deed for other than Allah , pride, backbiting are all deed wasters.</a:t>
            </a:r>
          </a:p>
          <a:p>
            <a:endParaRPr lang="en-US" dirty="0" smtClean="0"/>
          </a:p>
          <a:p>
            <a:r>
              <a:rPr lang="en-US" dirty="0" smtClean="0"/>
              <a:t>We sometimes intentionally and unintentionally end up doing them. So, how do we avoid doing a waste deed?</a:t>
            </a:r>
          </a:p>
          <a:p>
            <a:pPr>
              <a:buNone/>
            </a:pPr>
            <a:r>
              <a:rPr lang="en-US" dirty="0" smtClean="0"/>
              <a:t/>
            </a:r>
            <a:br>
              <a:rPr lang="en-US" dirty="0" smtClean="0"/>
            </a:br>
            <a:endParaRPr lang="en-US" dirty="0"/>
          </a:p>
        </p:txBody>
      </p:sp>
      <p:sp>
        <p:nvSpPr>
          <p:cNvPr id="3" name="Title 2"/>
          <p:cNvSpPr>
            <a:spLocks noGrp="1"/>
          </p:cNvSpPr>
          <p:nvPr>
            <p:ph type="title"/>
          </p:nvPr>
        </p:nvSpPr>
        <p:spPr/>
        <p:txBody>
          <a:bodyPr>
            <a:noAutofit/>
          </a:bodyPr>
          <a:lstStyle/>
          <a:p>
            <a:r>
              <a:rPr lang="en-US" sz="3600" dirty="0" smtClean="0"/>
              <a:t>HOW TO MAKE OUR SCALES HEAVY?</a:t>
            </a:r>
            <a:br>
              <a:rPr lang="en-US" sz="3600" dirty="0" smtClean="0"/>
            </a:br>
            <a:r>
              <a:rPr lang="en-US" sz="3600" dirty="0" smtClean="0"/>
              <a:t>LESSON#6: BEWARE OF THE DEED WASTERS</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7200" dirty="0" smtClean="0"/>
              <a:t>T</a:t>
            </a:r>
            <a:r>
              <a:rPr lang="en-US" sz="7200" dirty="0" smtClean="0"/>
              <a:t>he </a:t>
            </a:r>
            <a:r>
              <a:rPr lang="en-US" sz="7200" dirty="0" smtClean="0"/>
              <a:t>Messenger of Allah  said:</a:t>
            </a:r>
          </a:p>
          <a:p>
            <a:pPr>
              <a:buNone/>
            </a:pPr>
            <a:r>
              <a:rPr lang="en-US" sz="7200" dirty="0" smtClean="0"/>
              <a:t>     </a:t>
            </a:r>
            <a:r>
              <a:rPr lang="en-US" sz="7200" i="1" dirty="0" smtClean="0"/>
              <a:t>“</a:t>
            </a:r>
            <a:r>
              <a:rPr lang="en-US" sz="7200" i="1" dirty="0" smtClean="0"/>
              <a:t>Have taqwa (fear) of Allah wherever you may be, and follow up a bad deed with a good deed which will wipe it out, and behave well towards the people.” [</a:t>
            </a:r>
            <a:r>
              <a:rPr lang="en-US" sz="7200" i="1" dirty="0" err="1" smtClean="0">
                <a:hlinkClick r:id="rId2"/>
              </a:rPr>
              <a:t>Nawawi</a:t>
            </a:r>
            <a:r>
              <a:rPr lang="en-US" sz="7200" i="1" dirty="0" smtClean="0"/>
              <a:t>]</a:t>
            </a:r>
          </a:p>
          <a:p>
            <a:endParaRPr lang="en-US" sz="7200" dirty="0" smtClean="0"/>
          </a:p>
          <a:p>
            <a:pPr>
              <a:buFont typeface="Wingdings" pitchFamily="2" charset="2"/>
              <a:buChar char="Ø"/>
            </a:pPr>
            <a:r>
              <a:rPr lang="en-US" sz="7200" dirty="0" smtClean="0"/>
              <a:t> It is so amazing that the things which are the heaviest on the scale of deeds are     so easy to do. </a:t>
            </a:r>
          </a:p>
          <a:p>
            <a:pPr>
              <a:buFont typeface="Arial" pitchFamily="34" charset="0"/>
              <a:buChar char="•"/>
            </a:pPr>
            <a:r>
              <a:rPr lang="en-US" sz="7200" dirty="0" smtClean="0"/>
              <a:t> Believing in Allah ,</a:t>
            </a:r>
          </a:p>
          <a:p>
            <a:pPr>
              <a:buFont typeface="Arial" pitchFamily="34" charset="0"/>
              <a:buChar char="•"/>
            </a:pPr>
            <a:r>
              <a:rPr lang="en-US" sz="7200" dirty="0" smtClean="0"/>
              <a:t> exhibiting good manners, </a:t>
            </a:r>
          </a:p>
          <a:p>
            <a:pPr>
              <a:buFont typeface="Arial" pitchFamily="34" charset="0"/>
              <a:buChar char="•"/>
            </a:pPr>
            <a:r>
              <a:rPr lang="en-US" sz="7200" dirty="0" smtClean="0"/>
              <a:t> getting rid of pride and envy and other sins by following them up with good ones.</a:t>
            </a:r>
          </a:p>
          <a:p>
            <a:endParaRPr lang="en-US" sz="7200" dirty="0" smtClean="0"/>
          </a:p>
          <a:p>
            <a:r>
              <a:rPr lang="en-US" sz="7200" dirty="0" smtClean="0"/>
              <a:t> All these acts end up </a:t>
            </a:r>
            <a:r>
              <a:rPr lang="en-US" sz="7200" dirty="0" smtClean="0">
                <a:hlinkClick r:id="rId3"/>
              </a:rPr>
              <a:t>filling our lives here with peace and contentment</a:t>
            </a:r>
            <a:r>
              <a:rPr lang="en-US" sz="7200" dirty="0" smtClean="0"/>
              <a:t> while building our homes in the Hereafter, in </a:t>
            </a:r>
            <a:r>
              <a:rPr lang="en-US" sz="7200" dirty="0" err="1" smtClean="0"/>
              <a:t>sha</a:t>
            </a:r>
            <a:r>
              <a:rPr lang="en-US" sz="7200" dirty="0" smtClean="0"/>
              <a:t> Allah</a:t>
            </a:r>
            <a:r>
              <a:rPr lang="en-US" sz="7200" dirty="0" smtClean="0"/>
              <a:t>.</a:t>
            </a:r>
          </a:p>
          <a:p>
            <a:endParaRPr lang="en-US" sz="7200" dirty="0" smtClean="0"/>
          </a:p>
          <a:p>
            <a:r>
              <a:rPr lang="en-US" sz="7200" dirty="0" smtClean="0"/>
              <a:t>The messenger of Allah SWT said:</a:t>
            </a:r>
          </a:p>
          <a:p>
            <a:pPr>
              <a:buNone/>
            </a:pPr>
            <a:r>
              <a:rPr lang="en-US" sz="7200" dirty="0" smtClean="0"/>
              <a:t>    </a:t>
            </a:r>
            <a:r>
              <a:rPr lang="en-US" sz="7200" i="1" dirty="0" smtClean="0"/>
              <a:t> “Do good deeds properly, sincerely and moderately, and worship Allah in the forenoon and in the afternoon and during a part of the night, and adopt a moderate course, adopt a moderate course (he said it twice) whereby you will reach your target (Paradise).” [</a:t>
            </a:r>
            <a:r>
              <a:rPr lang="en-US" sz="7200" i="1" dirty="0" err="1" smtClean="0">
                <a:hlinkClick r:id="rId4"/>
              </a:rPr>
              <a:t>Bukhari</a:t>
            </a:r>
            <a:r>
              <a:rPr lang="en-US" sz="7200" i="1" dirty="0" smtClean="0"/>
              <a:t>]</a:t>
            </a:r>
          </a:p>
          <a:p>
            <a:r>
              <a:rPr lang="en-US" sz="7200" dirty="0" smtClean="0"/>
              <a:t/>
            </a:r>
            <a:br>
              <a:rPr lang="en-US" sz="7200" dirty="0" smtClean="0"/>
            </a:br>
            <a:r>
              <a:rPr lang="en-US" sz="7200" dirty="0" smtClean="0"/>
              <a:t/>
            </a:r>
            <a:br>
              <a:rPr lang="en-US" sz="7200" dirty="0" smtClean="0"/>
            </a:br>
            <a:endParaRPr lang="en-US" sz="7200" dirty="0"/>
          </a:p>
        </p:txBody>
      </p:sp>
      <p:sp>
        <p:nvSpPr>
          <p:cNvPr id="3" name="Title 2"/>
          <p:cNvSpPr>
            <a:spLocks noGrp="1"/>
          </p:cNvSpPr>
          <p:nvPr>
            <p:ph type="title"/>
          </p:nvPr>
        </p:nvSpPr>
        <p:spPr/>
        <p:txBody>
          <a:bodyPr>
            <a:normAutofit fontScale="90000"/>
          </a:bodyPr>
          <a:lstStyle/>
          <a:p>
            <a:r>
              <a:rPr lang="en-US" dirty="0" smtClean="0"/>
              <a:t>LESSON#7: </a:t>
            </a:r>
            <a:r>
              <a:rPr lang="en-US" dirty="0" smtClean="0"/>
              <a:t>FOLLOW </a:t>
            </a:r>
            <a:r>
              <a:rPr lang="en-US" dirty="0" smtClean="0"/>
              <a:t>UP A BAD DEED WITH A GOOD ONE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1"/>
            <a:ext cx="8229600" cy="4525963"/>
          </a:xfrm>
        </p:spPr>
        <p:txBody>
          <a:bodyPr>
            <a:normAutofit fontScale="77500" lnSpcReduction="20000"/>
          </a:bodyPr>
          <a:lstStyle/>
          <a:p>
            <a:pPr>
              <a:buNone/>
            </a:pPr>
            <a:r>
              <a:rPr lang="en-US" sz="1600" dirty="0" smtClean="0"/>
              <a:t>        </a:t>
            </a:r>
            <a:r>
              <a:rPr lang="en-US" sz="2100" dirty="0" smtClean="0"/>
              <a:t>There is a place called paradise. It is the most beautiful place, beyond anyone’s imagination, where rivers of honey, milk, water and wine flow. Its trees bear fruit that we have never seen. It has been created by Allah  for those who work hard in this world to gain His </a:t>
            </a:r>
            <a:r>
              <a:rPr lang="en-US" sz="2100" dirty="0" err="1" smtClean="0"/>
              <a:t>pleasure.We</a:t>
            </a:r>
            <a:r>
              <a:rPr lang="en-US" sz="2100" dirty="0" smtClean="0"/>
              <a:t> happened to originate from here many </a:t>
            </a:r>
            <a:r>
              <a:rPr lang="en-US" sz="2100" dirty="0" err="1" smtClean="0"/>
              <a:t>many</a:t>
            </a:r>
            <a:r>
              <a:rPr lang="en-US" sz="2100" dirty="0" smtClean="0"/>
              <a:t> years </a:t>
            </a:r>
            <a:r>
              <a:rPr lang="en-US" sz="2100" dirty="0" err="1" smtClean="0"/>
              <a:t>ago.Once</a:t>
            </a:r>
            <a:r>
              <a:rPr lang="en-US" sz="2100" dirty="0" smtClean="0"/>
              <a:t> upon a time, Allah  created and fashioned a unique being, man. He  called him “Adam”. Allah  commanded all the inhabitants of paradise to prostrate to him. All did, except for one. His name was Iblees. Disobedience is disliked by Allah . The angels who resided in paradise never disobeyed Him.</a:t>
            </a:r>
          </a:p>
          <a:p>
            <a:endParaRPr lang="en-US" sz="2100" i="1" dirty="0" smtClean="0"/>
          </a:p>
          <a:p>
            <a:r>
              <a:rPr lang="en-US" sz="2100" i="1" dirty="0" smtClean="0"/>
              <a:t>Yet Allah </a:t>
            </a:r>
            <a:r>
              <a:rPr lang="en-US" sz="2100" i="1" dirty="0" smtClean="0"/>
              <a:t>SWT</a:t>
            </a:r>
            <a:r>
              <a:rPr lang="en-US" sz="2100" i="1" dirty="0" smtClean="0"/>
              <a:t> in His infinite mercy, asked Iblees:</a:t>
            </a:r>
          </a:p>
          <a:p>
            <a:pPr>
              <a:buNone/>
            </a:pPr>
            <a:r>
              <a:rPr lang="en-US" sz="2100" b="1" i="1" dirty="0" smtClean="0"/>
              <a:t>     </a:t>
            </a:r>
            <a:r>
              <a:rPr lang="en-US" sz="2100" b="1" dirty="0" smtClean="0"/>
              <a:t>“What prevented you from prostrating when I commanded you?” Satan said, “I am better than him. You created me from fire and created him from clay.” [</a:t>
            </a:r>
            <a:r>
              <a:rPr lang="en-US" sz="2100" b="1" dirty="0" smtClean="0">
                <a:hlinkClick r:id="rId2"/>
              </a:rPr>
              <a:t>Qur’an: Chapter 7, Verse 12</a:t>
            </a:r>
            <a:r>
              <a:rPr lang="en-US" sz="2100" b="1" dirty="0" smtClean="0"/>
              <a:t>]</a:t>
            </a:r>
          </a:p>
          <a:p>
            <a:r>
              <a:rPr lang="en-US" sz="2100" i="1" dirty="0" smtClean="0"/>
              <a:t>Allah  then commanded Iblees:</a:t>
            </a:r>
          </a:p>
          <a:p>
            <a:pPr>
              <a:buNone/>
            </a:pPr>
            <a:r>
              <a:rPr lang="en-US" sz="2100" b="1" dirty="0" smtClean="0"/>
              <a:t>    “Descend from Paradise, for it is not for you to be arrogant therein. So get out; indeed, you are of the debased.” [</a:t>
            </a:r>
            <a:r>
              <a:rPr lang="en-US" sz="2100" b="1" dirty="0" smtClean="0">
                <a:hlinkClick r:id="rId3"/>
              </a:rPr>
              <a:t>Qur’an: Chapter 7, Verse 13</a:t>
            </a:r>
            <a:r>
              <a:rPr lang="en-US" sz="2100" b="1" dirty="0" smtClean="0"/>
              <a:t>]</a:t>
            </a:r>
          </a:p>
          <a:p>
            <a:r>
              <a:rPr lang="en-US" sz="2100" dirty="0" smtClean="0"/>
              <a:t/>
            </a:r>
            <a:br>
              <a:rPr lang="en-US" sz="2100" dirty="0" smtClean="0"/>
            </a:br>
            <a:r>
              <a:rPr lang="en-US" sz="2100" dirty="0" smtClean="0"/>
              <a:t/>
            </a:r>
            <a:br>
              <a:rPr lang="en-US" sz="2100" dirty="0" smtClean="0"/>
            </a:br>
            <a:endParaRPr lang="en-US" sz="2100" dirty="0"/>
          </a:p>
        </p:txBody>
      </p:sp>
      <p:sp>
        <p:nvSpPr>
          <p:cNvPr id="3" name="Title 2"/>
          <p:cNvSpPr>
            <a:spLocks noGrp="1"/>
          </p:cNvSpPr>
          <p:nvPr>
            <p:ph type="title"/>
          </p:nvPr>
        </p:nvSpPr>
        <p:spPr/>
        <p:txBody>
          <a:bodyPr>
            <a:normAutofit/>
          </a:bodyPr>
          <a:lstStyle/>
          <a:p>
            <a:r>
              <a:rPr lang="en-US" sz="3200" dirty="0" smtClean="0"/>
              <a:t>TAKE HEED OF IBLEES</a:t>
            </a:r>
            <a:br>
              <a:rPr lang="en-US" sz="3200" dirty="0" smtClean="0"/>
            </a:br>
            <a:r>
              <a:rPr lang="en-US" sz="3200" dirty="0" smtClean="0"/>
              <a:t>LESSON#8: KNOW YOUR REAL ENEMY</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None/>
            </a:pPr>
            <a:r>
              <a:rPr lang="en-US" sz="2000" dirty="0" smtClean="0"/>
              <a:t>Knowing how merciful Allah  is,</a:t>
            </a:r>
            <a:r>
              <a:rPr lang="en-US" sz="2000" i="1" dirty="0" smtClean="0"/>
              <a:t> Iblees asked Allah</a:t>
            </a:r>
            <a:r>
              <a:rPr lang="en-US" sz="2000" dirty="0" smtClean="0"/>
              <a:t> :</a:t>
            </a:r>
          </a:p>
          <a:p>
            <a:pPr>
              <a:buNone/>
            </a:pPr>
            <a:r>
              <a:rPr lang="en-US" sz="2000" b="1" dirty="0" smtClean="0"/>
              <a:t>“…reprieve me until the Day they are resurrected.” [</a:t>
            </a:r>
            <a:r>
              <a:rPr lang="en-US" sz="2000" b="1" dirty="0" smtClean="0">
                <a:hlinkClick r:id="rId2"/>
              </a:rPr>
              <a:t>Qur’an: Chapter 7, Verse 14</a:t>
            </a:r>
            <a:r>
              <a:rPr lang="en-US" sz="2000" b="1" dirty="0" smtClean="0"/>
              <a:t>]</a:t>
            </a:r>
          </a:p>
          <a:p>
            <a:endParaRPr lang="en-US" sz="2000" b="1" dirty="0" smtClean="0"/>
          </a:p>
          <a:p>
            <a:pPr>
              <a:buNone/>
            </a:pPr>
            <a:r>
              <a:rPr lang="en-US" sz="2000" i="1" dirty="0" smtClean="0"/>
              <a:t>Allah  said: </a:t>
            </a:r>
            <a:r>
              <a:rPr lang="en-US" sz="2000" b="1" dirty="0" smtClean="0"/>
              <a:t>“Indeed, you are of those reprieved.”[</a:t>
            </a:r>
            <a:r>
              <a:rPr lang="en-US" sz="2000" b="1" dirty="0" err="1" smtClean="0">
                <a:hlinkClick r:id="rId3"/>
              </a:rPr>
              <a:t>Qur’an:Chapter</a:t>
            </a:r>
            <a:r>
              <a:rPr lang="en-US" sz="2000" b="1" dirty="0" smtClean="0">
                <a:hlinkClick r:id="rId3"/>
              </a:rPr>
              <a:t> 7,Verse 15</a:t>
            </a:r>
            <a:r>
              <a:rPr lang="en-US" sz="2000" b="1" dirty="0" smtClean="0"/>
              <a:t>]</a:t>
            </a:r>
          </a:p>
          <a:p>
            <a:pPr>
              <a:buNone/>
            </a:pPr>
            <a:endParaRPr lang="en-US" sz="2000" b="1" dirty="0" smtClean="0"/>
          </a:p>
          <a:p>
            <a:r>
              <a:rPr lang="en-US" sz="2000" dirty="0" err="1" smtClean="0"/>
              <a:t>Shaitaan</a:t>
            </a:r>
            <a:r>
              <a:rPr lang="en-US" sz="2000" dirty="0" smtClean="0"/>
              <a:t> is always attached with us &amp; we follow him as our personal advisor but Iblees has openly declared war on us since then, yet many of us succumb to his whispers every now and then. Know that he is your no.1 enemy, fight him with daily remembrance, worship and Qur’an and be wary of even setting foot on his luring path or mindlessly fulfilling his wish: to turn us away from Allah  and join him in hell-</a:t>
            </a:r>
            <a:r>
              <a:rPr lang="en-US" sz="2000" dirty="0" err="1" smtClean="0"/>
              <a:t>fire,</a:t>
            </a:r>
            <a:r>
              <a:rPr lang="en-US" sz="2000" i="1" dirty="0" err="1" smtClean="0"/>
              <a:t>na’uthu</a:t>
            </a:r>
            <a:r>
              <a:rPr lang="en-US" sz="2000" i="1" dirty="0" smtClean="0"/>
              <a:t> </a:t>
            </a:r>
            <a:r>
              <a:rPr lang="en-US" sz="2000" i="1" dirty="0" err="1" smtClean="0"/>
              <a:t>billah</a:t>
            </a:r>
            <a:r>
              <a:rPr lang="en-US" sz="2000" dirty="0" smtClean="0"/>
              <a:t>.</a:t>
            </a:r>
          </a:p>
          <a:p>
            <a:endParaRPr lang="en-US" sz="2000" dirty="0" smtClean="0"/>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Autofit/>
          </a:bodyPr>
          <a:lstStyle/>
          <a:p>
            <a:r>
              <a:rPr lang="en-US" sz="1600" dirty="0" smtClean="0"/>
              <a:t>A very simple translation of the word “</a:t>
            </a:r>
            <a:r>
              <a:rPr lang="en-US" sz="1600" dirty="0" err="1" smtClean="0"/>
              <a:t>sawwarnakum</a:t>
            </a:r>
            <a:r>
              <a:rPr lang="en-US" sz="1600" dirty="0" smtClean="0"/>
              <a:t>” in </a:t>
            </a:r>
            <a:r>
              <a:rPr lang="en-US" sz="1600" dirty="0" err="1" smtClean="0"/>
              <a:t>Surat</a:t>
            </a:r>
            <a:r>
              <a:rPr lang="en-US" sz="1600" dirty="0" smtClean="0"/>
              <a:t> Al-</a:t>
            </a:r>
            <a:r>
              <a:rPr lang="en-US" sz="1600" dirty="0" err="1" smtClean="0"/>
              <a:t>A’raf</a:t>
            </a:r>
            <a:r>
              <a:rPr lang="en-US" sz="1600" dirty="0" smtClean="0"/>
              <a:t> (verse 11) is </a:t>
            </a:r>
            <a:r>
              <a:rPr lang="en-US" sz="1600" i="1" dirty="0" smtClean="0"/>
              <a:t>“fashioned”</a:t>
            </a:r>
            <a:r>
              <a:rPr lang="en-US" sz="1600" dirty="0" smtClean="0"/>
              <a:t>.</a:t>
            </a:r>
          </a:p>
          <a:p>
            <a:pPr>
              <a:buNone/>
            </a:pPr>
            <a:r>
              <a:rPr lang="en-US" sz="1600" dirty="0" smtClean="0"/>
              <a:t>          Allah  did not only create us, but He  also made us in the most beautiful form.  I am beautiful and so are you. Absolutely gorgeous ALHAMDULILLAH. </a:t>
            </a:r>
            <a:r>
              <a:rPr lang="en-US" sz="1600" dirty="0" err="1" smtClean="0"/>
              <a:t>Yes,having</a:t>
            </a:r>
            <a:r>
              <a:rPr lang="en-US" sz="1600" dirty="0" smtClean="0"/>
              <a:t> fair or dull complexion or with the crooked nose  or with a sharp nose and all! How many times do we look in the mirror and wish that we looked “better”? Why? So that people would accept, appreciate and compliment us more? Well, it’s time we changed our perspective. Allah made us all beautiful, you, her and I.</a:t>
            </a:r>
          </a:p>
          <a:p>
            <a:pPr>
              <a:buNone/>
            </a:pPr>
            <a:endParaRPr lang="en-US" sz="1600" dirty="0" smtClean="0"/>
          </a:p>
          <a:p>
            <a:pPr>
              <a:buFont typeface="Wingdings" pitchFamily="2" charset="2"/>
              <a:buChar char="Ø"/>
            </a:pPr>
            <a:r>
              <a:rPr lang="en-US" sz="1600" dirty="0" smtClean="0"/>
              <a:t> </a:t>
            </a:r>
            <a:r>
              <a:rPr lang="en-US" sz="1600" dirty="0" smtClean="0"/>
              <a:t>It’s time we accepted, complimented, and appreciated ourselves and others on the way they looked. It’s also time we stopped commenting, rejecting, ridiculing ourselves and others for the way they </a:t>
            </a:r>
            <a:r>
              <a:rPr lang="en-US" sz="1600" dirty="0" smtClean="0"/>
              <a:t>looked…</a:t>
            </a:r>
          </a:p>
          <a:p>
            <a:pPr>
              <a:buNone/>
            </a:pPr>
            <a:r>
              <a:rPr lang="en-US" sz="1600" i="1" dirty="0" smtClean="0"/>
              <a:t> </a:t>
            </a:r>
            <a:r>
              <a:rPr lang="en-US" sz="1600" i="1" dirty="0" smtClean="0"/>
              <a:t>   </a:t>
            </a:r>
            <a:r>
              <a:rPr lang="en-US" sz="1600" i="1" dirty="0" smtClean="0"/>
              <a:t>Why</a:t>
            </a:r>
            <a:r>
              <a:rPr lang="en-US" sz="1600" i="1" dirty="0" smtClean="0"/>
              <a:t>, you may ask? That’s because Allah  says:</a:t>
            </a:r>
          </a:p>
          <a:p>
            <a:pPr>
              <a:buNone/>
            </a:pPr>
            <a:r>
              <a:rPr lang="en-US" sz="1600" b="1" dirty="0" smtClean="0"/>
              <a:t>    “We have certainly created man in the best of stature.” </a:t>
            </a:r>
          </a:p>
          <a:p>
            <a:pPr>
              <a:buNone/>
            </a:pPr>
            <a:r>
              <a:rPr lang="en-US" sz="1600" b="1" dirty="0" smtClean="0"/>
              <a:t>      [</a:t>
            </a:r>
            <a:r>
              <a:rPr lang="en-US" sz="1600" b="1" dirty="0" smtClean="0">
                <a:hlinkClick r:id="rId2"/>
              </a:rPr>
              <a:t>Qur’an: Chapter 95, Verse 4</a:t>
            </a:r>
            <a:r>
              <a:rPr lang="en-US" sz="1600" b="1" dirty="0" smtClean="0"/>
              <a:t>]</a:t>
            </a:r>
          </a:p>
          <a:p>
            <a:pPr>
              <a:buNone/>
            </a:pPr>
            <a:r>
              <a:rPr lang="en-US" sz="1600" dirty="0" smtClean="0"/>
              <a:t>    </a:t>
            </a:r>
            <a:r>
              <a:rPr lang="en-US" sz="1600" dirty="0" smtClean="0"/>
              <a:t>Today</a:t>
            </a:r>
            <a:r>
              <a:rPr lang="en-US" sz="1600" dirty="0" smtClean="0"/>
              <a:t>, let’s look in the mirror and say Alhamdulillah, and more importantly, let’s compliment someone on their looks, especially those people whom we have been publicly or privately dismissing as “not” beautiful!</a:t>
            </a:r>
          </a:p>
          <a:p>
            <a:endParaRPr lang="en-US" sz="1600" dirty="0"/>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LESSON#9: BELIEVE IN YOURSELF &amp; OTHERS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400" dirty="0" smtClean="0"/>
              <a:t> </a:t>
            </a:r>
            <a:r>
              <a:rPr lang="en-US" sz="2000" dirty="0" err="1" smtClean="0"/>
              <a:t>Shaytan</a:t>
            </a:r>
            <a:r>
              <a:rPr lang="en-US" sz="2000" dirty="0" smtClean="0"/>
              <a:t> got himself kicked out from paradise as he disobeyed Allah SWT not because he didn’t prostrate Adam </a:t>
            </a:r>
            <a:r>
              <a:rPr lang="en-US" sz="2000" dirty="0" smtClean="0"/>
              <a:t>A.S</a:t>
            </a:r>
          </a:p>
          <a:p>
            <a:pPr>
              <a:buNone/>
            </a:pPr>
            <a:r>
              <a:rPr lang="en-US" sz="2000" dirty="0" smtClean="0"/>
              <a:t>    </a:t>
            </a:r>
            <a:r>
              <a:rPr lang="en-US" sz="2000" dirty="0" smtClean="0"/>
              <a:t>Allah</a:t>
            </a:r>
            <a:r>
              <a:rPr lang="en-US" sz="2000" dirty="0" smtClean="0"/>
              <a:t>  dislikes disobedience. So what do we do then</a:t>
            </a:r>
            <a:r>
              <a:rPr lang="en-US" sz="2000" dirty="0" smtClean="0"/>
              <a:t>? How </a:t>
            </a:r>
            <a:r>
              <a:rPr lang="en-US" sz="2000" dirty="0" smtClean="0"/>
              <a:t>many times do we feel that Allah’s  commands ‘don’t make sense’ to us? What do we do then? Sometimes, we make fun of them, call them “too impossible”, “redundant”, “old-fashioned” and ignore them.</a:t>
            </a:r>
          </a:p>
          <a:p>
            <a:pPr>
              <a:buNone/>
            </a:pPr>
            <a:r>
              <a:rPr lang="en-US" sz="2000" dirty="0" smtClean="0"/>
              <a:t>    </a:t>
            </a:r>
            <a:r>
              <a:rPr lang="en-US" sz="2000" dirty="0" smtClean="0"/>
              <a:t>Remember </a:t>
            </a:r>
            <a:r>
              <a:rPr lang="en-US" sz="2000" dirty="0" smtClean="0"/>
              <a:t>our </a:t>
            </a:r>
            <a:r>
              <a:rPr lang="en-US" sz="2000" dirty="0" smtClean="0"/>
              <a:t>hereafter  is our eternal abode</a:t>
            </a:r>
            <a:r>
              <a:rPr lang="en-US" sz="2000" dirty="0" smtClean="0"/>
              <a:t>.</a:t>
            </a:r>
          </a:p>
          <a:p>
            <a:pPr>
              <a:buNone/>
            </a:pPr>
            <a:endParaRPr lang="en-US" sz="2000" b="1" dirty="0" smtClean="0"/>
          </a:p>
          <a:p>
            <a:pPr>
              <a:buFont typeface="Wingdings" pitchFamily="2" charset="2"/>
              <a:buChar char="v"/>
            </a:pPr>
            <a:r>
              <a:rPr lang="en-US" sz="2000" b="1" dirty="0" smtClean="0"/>
              <a:t>Q</a:t>
            </a:r>
            <a:r>
              <a:rPr lang="en-US" sz="2000" dirty="0" smtClean="0"/>
              <a:t>:</a:t>
            </a:r>
            <a:r>
              <a:rPr lang="en-US" sz="2000" b="1" dirty="0" smtClean="0"/>
              <a:t>what </a:t>
            </a:r>
            <a:r>
              <a:rPr lang="en-US" sz="2000" b="1" dirty="0" smtClean="0"/>
              <a:t>is the best manner of obeying Allah ?</a:t>
            </a:r>
          </a:p>
          <a:p>
            <a:pPr>
              <a:buFont typeface="Wingdings" pitchFamily="2" charset="2"/>
              <a:buChar char="q"/>
            </a:pPr>
            <a:r>
              <a:rPr lang="en-US" sz="2000" b="1" dirty="0" smtClean="0"/>
              <a:t>A</a:t>
            </a:r>
            <a:r>
              <a:rPr lang="en-US" sz="2000" dirty="0" smtClean="0"/>
              <a:t>:By obeying His Messenger , as he </a:t>
            </a:r>
            <a:r>
              <a:rPr lang="en-US" sz="2000" dirty="0" smtClean="0"/>
              <a:t>saw</a:t>
            </a:r>
            <a:r>
              <a:rPr lang="en-US" sz="2000" dirty="0" smtClean="0"/>
              <a:t> said:</a:t>
            </a:r>
          </a:p>
          <a:p>
            <a:pPr>
              <a:buNone/>
            </a:pPr>
            <a:r>
              <a:rPr lang="en-US" sz="2000" dirty="0" smtClean="0"/>
              <a:t>     </a:t>
            </a:r>
            <a:r>
              <a:rPr lang="en-US" sz="2000" i="1" dirty="0" smtClean="0"/>
              <a:t>“Whoever obeys me, obeys Allah, and whoever disobeys me, disobeys Allah…” [</a:t>
            </a:r>
            <a:r>
              <a:rPr lang="en-US" sz="2000" i="1" dirty="0" err="1" smtClean="0">
                <a:hlinkClick r:id="rId2"/>
              </a:rPr>
              <a:t>Sahih</a:t>
            </a:r>
            <a:r>
              <a:rPr lang="en-US" sz="2000" i="1" dirty="0" smtClean="0">
                <a:hlinkClick r:id="rId2"/>
              </a:rPr>
              <a:t> </a:t>
            </a:r>
            <a:r>
              <a:rPr lang="en-US" sz="2000" i="1" dirty="0" err="1" smtClean="0">
                <a:hlinkClick r:id="rId2"/>
              </a:rPr>
              <a:t>Bukhari</a:t>
            </a:r>
            <a:r>
              <a:rPr lang="en-US" sz="2000" i="1" dirty="0" smtClean="0"/>
              <a:t>]</a:t>
            </a:r>
          </a:p>
          <a:p>
            <a:endParaRPr lang="en-US" sz="2000" dirty="0"/>
          </a:p>
        </p:txBody>
      </p:sp>
      <p:sp>
        <p:nvSpPr>
          <p:cNvPr id="3" name="Title 2"/>
          <p:cNvSpPr>
            <a:spLocks noGrp="1"/>
          </p:cNvSpPr>
          <p:nvPr>
            <p:ph type="title"/>
          </p:nvPr>
        </p:nvSpPr>
        <p:spPr/>
        <p:txBody>
          <a:bodyPr>
            <a:normAutofit fontScale="90000"/>
          </a:bodyPr>
          <a:lstStyle/>
          <a:p>
            <a:r>
              <a:rPr lang="en-US" dirty="0" smtClean="0"/>
              <a:t>LESSON#10: BE AMONG THE OBEDIENT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It’s quite simple. We just have to obey, copy and follow the Messenger of Allah  who is our best role model. </a:t>
            </a:r>
          </a:p>
          <a:p>
            <a:pPr>
              <a:buNone/>
            </a:pPr>
            <a:r>
              <a:rPr lang="en-US" sz="2000" dirty="0" smtClean="0"/>
              <a:t>      </a:t>
            </a:r>
            <a:r>
              <a:rPr lang="en-US" sz="2000" b="1" dirty="0" smtClean="0"/>
              <a:t>PONDERING POINT:</a:t>
            </a:r>
          </a:p>
          <a:p>
            <a:r>
              <a:rPr lang="en-US" sz="2000" i="1" dirty="0" smtClean="0"/>
              <a:t>Do I really want to disobey Allah  and miss out on a paradise as wide as the heavens and earth for something that I know is not permanent, i.e. this world? Think about what makes you sometimes disobedient or heedless and how you can lessen or eliminate these influences from your life.</a:t>
            </a:r>
            <a:endParaRPr lang="en-US" sz="2000" dirty="0" smtClean="0"/>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You feel very bad when somebody says “no” to your face... Right? But take a pause, make an effort to understand why he/she saying “no</a:t>
            </a:r>
            <a:r>
              <a:rPr lang="en-US" sz="2000" dirty="0" smtClean="0"/>
              <a:t>”.</a:t>
            </a:r>
          </a:p>
          <a:p>
            <a:pPr>
              <a:buNone/>
            </a:pPr>
            <a:endParaRPr lang="en-US" sz="2000" dirty="0" smtClean="0"/>
          </a:p>
          <a:p>
            <a:r>
              <a:rPr lang="en-US" sz="2000" dirty="0" smtClean="0"/>
              <a:t>I </a:t>
            </a:r>
            <a:r>
              <a:rPr lang="en-US" sz="2000" dirty="0" smtClean="0"/>
              <a:t>learned an immense lesson from how Allah  responded when Iblees said “no” to Him.</a:t>
            </a:r>
            <a:br>
              <a:rPr lang="en-US" sz="2000" dirty="0" smtClean="0"/>
            </a:br>
            <a:r>
              <a:rPr lang="en-US" sz="2000" dirty="0" smtClean="0"/>
              <a:t/>
            </a:r>
            <a:br>
              <a:rPr lang="en-US" sz="2000" dirty="0" smtClean="0"/>
            </a:br>
            <a:r>
              <a:rPr lang="en-US" sz="2000" dirty="0" smtClean="0"/>
              <a:t> What did Allah SWT do? He asked “why”?.</a:t>
            </a:r>
          </a:p>
          <a:p>
            <a:r>
              <a:rPr lang="en-US" sz="2000" b="1" dirty="0" smtClean="0"/>
              <a:t>“[Allah] said, “What prevented you from prostrating…” [</a:t>
            </a:r>
            <a:r>
              <a:rPr lang="en-US" sz="2000" b="1" dirty="0" smtClean="0">
                <a:hlinkClick r:id="rId2"/>
              </a:rPr>
              <a:t>Qur’an. Chapter 7, Verse 12</a:t>
            </a:r>
            <a:r>
              <a:rPr lang="en-US" sz="2000" b="1" dirty="0" smtClean="0"/>
              <a:t>]</a:t>
            </a:r>
          </a:p>
          <a:p>
            <a:r>
              <a:rPr lang="en-US" sz="2000" dirty="0" smtClean="0"/>
              <a:t>Allah  is the All-Knowing, yet He asked Iblees for the reason behind his disobedience.</a:t>
            </a:r>
          </a:p>
          <a:p>
            <a:endParaRPr lang="en-US" sz="2000" dirty="0"/>
          </a:p>
        </p:txBody>
      </p:sp>
      <p:sp>
        <p:nvSpPr>
          <p:cNvPr id="3" name="Title 2"/>
          <p:cNvSpPr>
            <a:spLocks noGrp="1"/>
          </p:cNvSpPr>
          <p:nvPr>
            <p:ph type="title"/>
          </p:nvPr>
        </p:nvSpPr>
        <p:spPr/>
        <p:txBody>
          <a:bodyPr>
            <a:normAutofit fontScale="90000"/>
          </a:bodyPr>
          <a:lstStyle/>
          <a:p>
            <a:r>
              <a:rPr lang="en-US" dirty="0" smtClean="0"/>
              <a:t>LESSON#11: MAKE AN EFFORT TO UNDERSTAND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CHAPTER#7 AL-ARAAF</a:t>
            </a:r>
            <a:endParaRPr lang="en-US" dirty="0"/>
          </a:p>
        </p:txBody>
      </p:sp>
      <p:sp>
        <p:nvSpPr>
          <p:cNvPr id="3" name="Subtitle 2"/>
          <p:cNvSpPr>
            <a:spLocks noGrp="1"/>
          </p:cNvSpPr>
          <p:nvPr>
            <p:ph type="subTitle" idx="1"/>
          </p:nvPr>
        </p:nvSpPr>
        <p:spPr/>
        <p:txBody>
          <a:bodyPr/>
          <a:lstStyle/>
          <a:p>
            <a:r>
              <a:rPr lang="en-US" dirty="0" smtClean="0"/>
              <a:t>MOST PRODUCTIVE LESSONS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Instead of getting annoyed towards “no” we must accept the refusal without feeling bad to save our energy which can be invested to make </a:t>
            </a:r>
            <a:r>
              <a:rPr lang="en-US" sz="2000" dirty="0" err="1" smtClean="0"/>
              <a:t>dhikr</a:t>
            </a:r>
            <a:r>
              <a:rPr lang="en-US" sz="2000" dirty="0" smtClean="0"/>
              <a:t>.</a:t>
            </a:r>
          </a:p>
          <a:p>
            <a:pPr>
              <a:buNone/>
            </a:pPr>
            <a:endParaRPr lang="en-US" sz="2000" dirty="0" smtClean="0"/>
          </a:p>
          <a:p>
            <a:r>
              <a:rPr lang="en-US" sz="2000" dirty="0" smtClean="0"/>
              <a:t>This lesson is a precious gem from </a:t>
            </a:r>
            <a:r>
              <a:rPr lang="en-US" sz="2000" dirty="0" err="1" smtClean="0"/>
              <a:t>surah</a:t>
            </a:r>
            <a:r>
              <a:rPr lang="en-US" sz="2000" dirty="0" smtClean="0"/>
              <a:t> Al-</a:t>
            </a:r>
            <a:r>
              <a:rPr lang="en-US" sz="2000" dirty="0" err="1" smtClean="0"/>
              <a:t>Araaf</a:t>
            </a:r>
            <a:r>
              <a:rPr lang="en-US" sz="2000" dirty="0" smtClean="0"/>
              <a:t> while dealing with people in life.</a:t>
            </a:r>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Living in this world according to the commands of Allah  seems tough. Why? Because of the distractions that keep popping up in our lives in the form of glamour. </a:t>
            </a:r>
          </a:p>
          <a:p>
            <a:endParaRPr lang="en-US" sz="2000" dirty="0" smtClean="0"/>
          </a:p>
          <a:p>
            <a:r>
              <a:rPr lang="en-US" sz="2000" b="1" dirty="0" smtClean="0"/>
              <a:t>Allah </a:t>
            </a:r>
            <a:r>
              <a:rPr lang="en-US" sz="2000" b="1" dirty="0" err="1" smtClean="0"/>
              <a:t>said,“What</a:t>
            </a:r>
            <a:r>
              <a:rPr lang="en-US" sz="2000" b="1" dirty="0" smtClean="0"/>
              <a:t> prevented you from prostrating when I commanded you?”[</a:t>
            </a:r>
            <a:r>
              <a:rPr lang="en-US" sz="2000" b="1" dirty="0" smtClean="0">
                <a:hlinkClick r:id="rId2"/>
              </a:rPr>
              <a:t>Qur’an: Chapter 7, Verse 12</a:t>
            </a:r>
            <a:r>
              <a:rPr lang="en-US" sz="2000" b="1" dirty="0" smtClean="0"/>
              <a:t>]</a:t>
            </a:r>
            <a:br>
              <a:rPr lang="en-US" sz="2000" b="1" dirty="0" smtClean="0"/>
            </a:br>
            <a:r>
              <a:rPr lang="en-US" sz="2000" dirty="0" smtClean="0"/>
              <a:t/>
            </a:r>
            <a:br>
              <a:rPr lang="en-US" sz="2000" dirty="0" smtClean="0"/>
            </a:br>
            <a:endParaRPr lang="en-US" sz="2000" dirty="0" smtClean="0"/>
          </a:p>
          <a:p>
            <a:r>
              <a:rPr lang="en-US" sz="2000" dirty="0" smtClean="0"/>
              <a:t> That’s what Allah  says to Iblees in other words: “Where were you looking, at ME or Adam?”</a:t>
            </a:r>
            <a:br>
              <a:rPr lang="en-US" sz="2000" dirty="0" smtClean="0"/>
            </a:br>
            <a:r>
              <a:rPr lang="en-US" sz="2000" dirty="0" smtClean="0"/>
              <a:t> </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lstStyle/>
          <a:p>
            <a:r>
              <a:rPr lang="en-US" dirty="0" smtClean="0"/>
              <a:t>LESSON#12: FOCUS ON ALLAH</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1"/>
            <a:ext cx="7543800" cy="5029201"/>
          </a:xfrm>
        </p:spPr>
        <p:txBody>
          <a:bodyPr>
            <a:normAutofit/>
          </a:bodyPr>
          <a:lstStyle/>
          <a:p>
            <a:r>
              <a:rPr lang="en-US" sz="2000" dirty="0" smtClean="0"/>
              <a:t>Iblees said, </a:t>
            </a:r>
            <a:r>
              <a:rPr lang="en-US" sz="2000" b="1" dirty="0" smtClean="0"/>
              <a:t>“I am better than him. You created me from fire and created him from clay.” </a:t>
            </a:r>
            <a:r>
              <a:rPr lang="en-US" sz="2000" b="1" dirty="0" smtClean="0">
                <a:hlinkClick r:id="rId2"/>
              </a:rPr>
              <a:t>[Qur’an: Chapter 7: Verse 12</a:t>
            </a:r>
            <a:r>
              <a:rPr lang="en-US" sz="2000" b="1" dirty="0" smtClean="0">
                <a:hlinkClick r:id="rId2"/>
              </a:rPr>
              <a:t>]</a:t>
            </a:r>
            <a:endParaRPr lang="en-US" sz="2000" b="1" dirty="0" smtClean="0"/>
          </a:p>
          <a:p>
            <a:pPr>
              <a:buNone/>
            </a:pPr>
            <a:endParaRPr lang="en-US" sz="2000" b="1" dirty="0" smtClean="0"/>
          </a:p>
          <a:p>
            <a:r>
              <a:rPr lang="en-US" sz="2000" dirty="0" smtClean="0"/>
              <a:t>“This is the ‘essence of the problem’ with Iblees”, “He could not accept the superiority of anyone over him</a:t>
            </a:r>
            <a:r>
              <a:rPr lang="en-US" sz="2000" dirty="0" smtClean="0"/>
              <a:t>.”</a:t>
            </a:r>
          </a:p>
          <a:p>
            <a:pPr>
              <a:buNone/>
            </a:pPr>
            <a:endParaRPr lang="en-US" sz="2000" dirty="0" smtClean="0"/>
          </a:p>
          <a:p>
            <a:r>
              <a:rPr lang="en-US" sz="2000" dirty="0" smtClean="0"/>
              <a:t>He was </a:t>
            </a:r>
            <a:r>
              <a:rPr lang="en-US" sz="2000" i="1" dirty="0" smtClean="0"/>
              <a:t>not</a:t>
            </a:r>
            <a:r>
              <a:rPr lang="en-US" sz="2000" dirty="0" smtClean="0"/>
              <a:t> </a:t>
            </a:r>
            <a:r>
              <a:rPr lang="en-US" sz="2000" i="1" dirty="0" smtClean="0"/>
              <a:t>focusing on Allah </a:t>
            </a:r>
            <a:r>
              <a:rPr lang="en-US" sz="2000" dirty="0" smtClean="0"/>
              <a:t> and this created a seed in his heart to grow roots that took over his heart and sprouted many other evil acts.</a:t>
            </a:r>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1"/>
            <a:ext cx="8229600" cy="5092891"/>
          </a:xfrm>
        </p:spPr>
        <p:txBody>
          <a:bodyPr>
            <a:noAutofit/>
          </a:bodyPr>
          <a:lstStyle/>
          <a:p>
            <a:r>
              <a:rPr lang="en-US" sz="2000" dirty="0" smtClean="0"/>
              <a:t>Iblees in his arrogance and ignorance, rejected the superiority of </a:t>
            </a:r>
            <a:r>
              <a:rPr lang="en-US" sz="2000" dirty="0" smtClean="0"/>
              <a:t>Adam</a:t>
            </a:r>
            <a:r>
              <a:rPr lang="en-US" sz="2000" dirty="0" smtClean="0"/>
              <a:t>  because Adam  was made from clay and that same clay is what made Adam  superior to Iblees!</a:t>
            </a:r>
          </a:p>
          <a:p>
            <a:r>
              <a:rPr lang="en-US" sz="2000" dirty="0" smtClean="0"/>
              <a:t>There is a very important lesson for us to learn from the fact that we are made from clay, very strong yet malleable material </a:t>
            </a:r>
            <a:r>
              <a:rPr lang="en-US" sz="2000" b="1" dirty="0" smtClean="0"/>
              <a:t>Whatever age or stage of life we are at, it is neither too late nor impossible to change ourselves, because Allah  made us malleable. All we need is the </a:t>
            </a:r>
            <a:r>
              <a:rPr lang="en-US" sz="2000" b="1" i="1" dirty="0" smtClean="0"/>
              <a:t>will</a:t>
            </a:r>
            <a:r>
              <a:rPr lang="en-US" sz="2000" b="1" dirty="0" smtClean="0"/>
              <a:t> to change.</a:t>
            </a:r>
          </a:p>
          <a:p>
            <a:r>
              <a:rPr lang="en-US" sz="2000" dirty="0" smtClean="0"/>
              <a:t>We know it is not easy to make an effort to understand when the emotions are whirling in our hearts, or to take a pause and understand when we are in  pain. But still Gather all your strength and ask yourself:</a:t>
            </a:r>
            <a:r>
              <a:rPr lang="en-US" sz="2000" b="1" dirty="0" smtClean="0"/>
              <a:t> Who am I looking at, Allah  or this world?</a:t>
            </a:r>
          </a:p>
          <a:p>
            <a:r>
              <a:rPr lang="en-US" sz="2000" dirty="0" smtClean="0"/>
              <a:t>There are </a:t>
            </a:r>
            <a:r>
              <a:rPr lang="en-US" sz="2000" dirty="0" smtClean="0"/>
              <a:t>many </a:t>
            </a:r>
            <a:r>
              <a:rPr lang="en-US" sz="2000" dirty="0" smtClean="0"/>
              <a:t>serious diseases of the heart that arise from this one single problem of not focusing on Allah . If this is not addressed and taken care of, then these serious diseases can become “terminal” and</a:t>
            </a:r>
            <a:r>
              <a:rPr lang="en-US" sz="2000" dirty="0" smtClean="0">
                <a:hlinkClick r:id="rId2"/>
              </a:rPr>
              <a:t> consume our good deeds like the fire</a:t>
            </a:r>
            <a:r>
              <a:rPr lang="en-US" sz="2000" dirty="0" smtClean="0"/>
              <a:t> that spreads and destroys everything that it touches.</a:t>
            </a:r>
          </a:p>
          <a:p>
            <a:pPr>
              <a:buNone/>
            </a:pPr>
            <a:r>
              <a:rPr lang="en-US" sz="2000" dirty="0" smtClean="0"/>
              <a:t/>
            </a:r>
            <a:br>
              <a:rPr lang="en-US" sz="2000" dirty="0" smtClean="0"/>
            </a:br>
            <a:endParaRPr lang="en-US" sz="2000" dirty="0" smtClean="0"/>
          </a:p>
          <a:p>
            <a:endParaRPr lang="en-US" sz="2000" dirty="0" smtClean="0"/>
          </a:p>
          <a:p>
            <a:endParaRPr lang="en-US" sz="2000" dirty="0"/>
          </a:p>
        </p:txBody>
      </p:sp>
      <p:sp>
        <p:nvSpPr>
          <p:cNvPr id="3" name="Title 2"/>
          <p:cNvSpPr>
            <a:spLocks noGrp="1"/>
          </p:cNvSpPr>
          <p:nvPr>
            <p:ph type="title"/>
          </p:nvPr>
        </p:nvSpPr>
        <p:spPr>
          <a:xfrm>
            <a:off x="457200" y="274638"/>
            <a:ext cx="8229600" cy="792162"/>
          </a:xfrm>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err="1" smtClean="0"/>
              <a:t>Iblis</a:t>
            </a:r>
            <a:r>
              <a:rPr lang="en-US" sz="2000" dirty="0" smtClean="0"/>
              <a:t> wanted to rise high, higher than another creation of Allah . However, he actually fell low, lower than all the creations of Allah . He exhibited pride, which made him low and disgraceful. Let us take a pause from talking about </a:t>
            </a:r>
            <a:r>
              <a:rPr lang="en-US" sz="2000" dirty="0" err="1" smtClean="0"/>
              <a:t>Iblis</a:t>
            </a:r>
            <a:r>
              <a:rPr lang="en-US" sz="2000" dirty="0" smtClean="0"/>
              <a:t> and his failings and look within ourselves for a minute. Have you ever sat in a gathering of any kind and felt, “</a:t>
            </a:r>
            <a:r>
              <a:rPr lang="en-US" sz="2000" i="1" dirty="0" smtClean="0"/>
              <a:t>well, I am better than some/most people here?</a:t>
            </a:r>
            <a:r>
              <a:rPr lang="en-US" sz="2000" dirty="0" smtClean="0"/>
              <a:t>”</a:t>
            </a:r>
            <a:br>
              <a:rPr lang="en-US" sz="2000" dirty="0" smtClean="0"/>
            </a:br>
            <a:endParaRPr lang="en-US" sz="2000" dirty="0"/>
          </a:p>
        </p:txBody>
      </p:sp>
      <p:sp>
        <p:nvSpPr>
          <p:cNvPr id="3" name="Title 2"/>
          <p:cNvSpPr>
            <a:spLocks noGrp="1"/>
          </p:cNvSpPr>
          <p:nvPr>
            <p:ph type="title"/>
          </p:nvPr>
        </p:nvSpPr>
        <p:spPr/>
        <p:txBody>
          <a:bodyPr>
            <a:normAutofit fontScale="90000"/>
          </a:bodyPr>
          <a:lstStyle/>
          <a:p>
            <a:r>
              <a:rPr lang="en-US" dirty="0" smtClean="0"/>
              <a:t>LESSON#13: NEVER EXHIBIT PRIDE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We must realize how small and helpless we are in front of Him and His creations. We should take a lesson from the consequences of </a:t>
            </a:r>
            <a:r>
              <a:rPr lang="en-US" sz="2000" dirty="0" err="1" smtClean="0"/>
              <a:t>Iblis’s</a:t>
            </a:r>
            <a:r>
              <a:rPr lang="en-US" sz="2000" dirty="0" smtClean="0"/>
              <a:t> narcissism. He refused to follow the command of Allah . He disobeyed Allah  because he was not looking at Allah , rather at the creation of Allah . He was looking at Adam  and felt, </a:t>
            </a:r>
            <a:r>
              <a:rPr lang="en-US" sz="2000" i="1" dirty="0" smtClean="0"/>
              <a:t>“I am better than him”</a:t>
            </a:r>
            <a:r>
              <a:rPr lang="en-US" sz="2000" dirty="0" smtClean="0"/>
              <a:t>.</a:t>
            </a:r>
          </a:p>
          <a:p>
            <a:endParaRPr lang="en-US" sz="2000" dirty="0" smtClean="0"/>
          </a:p>
          <a:p>
            <a:r>
              <a:rPr lang="en-US" sz="2000" dirty="0" smtClean="0"/>
              <a:t>We make this same mistake too. We look at the creations of Allah  and think about what’s lacking in them. If someone has a crooked nose, a bad sense of dressing, or lacks organizational skills, we instantly think we are better than them. By doing this, we are actually inviting disgrace upon ourselves. </a:t>
            </a:r>
            <a:r>
              <a:rPr lang="en-US" sz="2000" dirty="0" err="1" smtClean="0"/>
              <a:t>Iblis</a:t>
            </a:r>
            <a:r>
              <a:rPr lang="en-US" sz="2000" dirty="0" smtClean="0"/>
              <a:t> got expelled in disgrace from Jannah because of his arrogance.</a:t>
            </a:r>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1"/>
            <a:ext cx="8229600" cy="4254691"/>
          </a:xfrm>
        </p:spPr>
        <p:txBody>
          <a:bodyPr>
            <a:noAutofit/>
          </a:bodyPr>
          <a:lstStyle/>
          <a:p>
            <a:r>
              <a:rPr lang="en-US" sz="2000" dirty="0" smtClean="0"/>
              <a:t>Allah SWT has warned us :</a:t>
            </a:r>
          </a:p>
          <a:p>
            <a:pPr>
              <a:buNone/>
            </a:pPr>
            <a:r>
              <a:rPr lang="en-US" sz="2000" b="1" dirty="0" smtClean="0"/>
              <a:t>  “Indeed, he is to you a clear enemy. </a:t>
            </a:r>
            <a:r>
              <a:rPr lang="en-US" sz="2000" b="1" dirty="0" smtClean="0">
                <a:hlinkClick r:id="rId2"/>
              </a:rPr>
              <a:t>[Qur’an: Chapter 6: Verse 142]</a:t>
            </a:r>
            <a:endParaRPr lang="en-US" sz="2000" b="1" dirty="0" smtClean="0"/>
          </a:p>
          <a:p>
            <a:endParaRPr lang="en-US" sz="2000" dirty="0" smtClean="0"/>
          </a:p>
          <a:p>
            <a:r>
              <a:rPr lang="en-US" sz="2000" dirty="0" smtClean="0"/>
              <a:t>Prophet Muhammad  said, </a:t>
            </a:r>
            <a:r>
              <a:rPr lang="en-US" sz="2000" i="1" dirty="0" smtClean="0"/>
              <a:t>“For indeed the </a:t>
            </a:r>
            <a:r>
              <a:rPr lang="en-US" sz="2000" i="1" dirty="0" err="1" smtClean="0"/>
              <a:t>shaytan</a:t>
            </a:r>
            <a:r>
              <a:rPr lang="en-US" sz="2000" i="1" dirty="0" smtClean="0"/>
              <a:t> flows through one of you as the blood flows.” [The companions] said: “And you?” He said: “And me, but Allah helped me over him, so I am safe.” [</a:t>
            </a:r>
            <a:r>
              <a:rPr lang="en-US" sz="2000" i="1" dirty="0" err="1" smtClean="0">
                <a:hlinkClick r:id="rId3"/>
              </a:rPr>
              <a:t>Tirmidhi</a:t>
            </a:r>
            <a:r>
              <a:rPr lang="en-US" sz="2000" i="1" dirty="0" smtClean="0"/>
              <a:t>]</a:t>
            </a:r>
          </a:p>
          <a:p>
            <a:pPr>
              <a:buNone/>
            </a:pPr>
            <a:endParaRPr lang="en-US" sz="2000" i="1" dirty="0" smtClean="0"/>
          </a:p>
          <a:p>
            <a:r>
              <a:rPr lang="en-US" sz="2000" dirty="0" smtClean="0"/>
              <a:t>Iblees has declared a war against us. He said,</a:t>
            </a:r>
          </a:p>
          <a:p>
            <a:r>
              <a:rPr lang="en-US" sz="2000" b="1" dirty="0" smtClean="0"/>
              <a:t>“Then I will come to them from before them and from behind them and on their right and on their left, and You will not find most of them grateful [to You].” </a:t>
            </a:r>
            <a:r>
              <a:rPr lang="en-US" sz="2000" b="1" dirty="0" smtClean="0">
                <a:hlinkClick r:id="rId4"/>
              </a:rPr>
              <a:t>[Qur’an: Chapter 7: Verse 17]</a:t>
            </a:r>
            <a:endParaRPr lang="en-US" sz="2000" b="1" dirty="0" smtClean="0"/>
          </a:p>
          <a:p>
            <a:pPr>
              <a:buNone/>
            </a:pPr>
            <a:endParaRPr lang="en-US" sz="2000" b="1" dirty="0" smtClean="0"/>
          </a:p>
          <a:p>
            <a:pPr>
              <a:buNone/>
            </a:pPr>
            <a:r>
              <a:rPr lang="en-US" sz="2000" dirty="0" smtClean="0"/>
              <a:t/>
            </a:r>
            <a:br>
              <a:rPr lang="en-US" sz="2000" dirty="0" smtClean="0"/>
            </a:br>
            <a:r>
              <a:rPr lang="en-US" sz="2000" dirty="0" smtClean="0"/>
              <a:t/>
            </a:r>
            <a:br>
              <a:rPr lang="en-US" sz="2000" dirty="0" smtClean="0"/>
            </a:br>
            <a:endParaRPr lang="en-US" sz="2000" dirty="0"/>
          </a:p>
        </p:txBody>
      </p:sp>
      <p:sp>
        <p:nvSpPr>
          <p:cNvPr id="3" name="Title 2"/>
          <p:cNvSpPr>
            <a:spLocks noGrp="1"/>
          </p:cNvSpPr>
          <p:nvPr>
            <p:ph type="title"/>
          </p:nvPr>
        </p:nvSpPr>
        <p:spPr/>
        <p:txBody>
          <a:bodyPr>
            <a:normAutofit fontScale="90000"/>
          </a:bodyPr>
          <a:lstStyle/>
          <a:p>
            <a:r>
              <a:rPr lang="en-US" dirty="0" smtClean="0"/>
              <a:t>LESSON#14: HOW SHAITAAN TRAPS US &amp; HOW WE NEED TO COMBAT HIM</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1"/>
            <a:ext cx="8229600" cy="5016691"/>
          </a:xfrm>
        </p:spPr>
        <p:txBody>
          <a:bodyPr>
            <a:noAutofit/>
          </a:bodyPr>
          <a:lstStyle/>
          <a:p>
            <a:r>
              <a:rPr lang="en-US" sz="1600" dirty="0" smtClean="0"/>
              <a:t>It is no doubt that this is a war we are fighting daily. It is imperative that we win the war, because the result of losing is an eternal home in the hell fire with Iblees being our companion. Of course, that is something none of us wants!</a:t>
            </a:r>
          </a:p>
          <a:p>
            <a:endParaRPr lang="en-US" sz="1600" dirty="0" smtClean="0"/>
          </a:p>
          <a:p>
            <a:r>
              <a:rPr lang="en-US" sz="1600" dirty="0" smtClean="0"/>
              <a:t>Sun Tzu, author of the ancient and influential Chinese book on military strategy, says, “It is said that if you know your enemies and know yourself, you will not be imperiled in a hundred battles; if you do not know your enemies but do know yourself, you will win one and lose one; if you do not know your enemies nor yourself, you will be imperiled in every single battle.”</a:t>
            </a:r>
          </a:p>
          <a:p>
            <a:endParaRPr lang="en-US" sz="1600" dirty="0" smtClean="0"/>
          </a:p>
          <a:p>
            <a:r>
              <a:rPr lang="en-US" sz="1600" dirty="0" smtClean="0"/>
              <a:t>Military strategists always want to know how the enemy is planning to attack. This helps them in preparing their counter attack in a better manner.</a:t>
            </a:r>
          </a:p>
          <a:p>
            <a:endParaRPr lang="en-US" sz="1600" dirty="0" smtClean="0"/>
          </a:p>
          <a:p>
            <a:r>
              <a:rPr lang="en-US" sz="1600" dirty="0" smtClean="0"/>
              <a:t>Allah , in His infinite mercy, has told us </a:t>
            </a:r>
            <a:r>
              <a:rPr lang="en-US" sz="1600" dirty="0" err="1" smtClean="0"/>
              <a:t>Iblees’s</a:t>
            </a:r>
            <a:r>
              <a:rPr lang="en-US" sz="1600" dirty="0" smtClean="0"/>
              <a:t> plan of action and has also shown us what we need to do to combat him and win. This shows us that we have Allah  on our side, </a:t>
            </a:r>
            <a:r>
              <a:rPr lang="en-US" sz="1600" dirty="0" err="1" smtClean="0"/>
              <a:t>alhamdulillah</a:t>
            </a:r>
            <a:r>
              <a:rPr lang="en-US" sz="1600" dirty="0" smtClean="0"/>
              <a:t>. Allah  is ready to help us when we need. On the other hand, Iblees is alone in his war against us. So, from the beginning, we stand to win this. If we lose, it’s because we messed up.</a:t>
            </a:r>
          </a:p>
          <a:p>
            <a:endParaRPr lang="en-US" sz="1600" dirty="0" smtClean="0"/>
          </a:p>
          <a:p>
            <a:r>
              <a:rPr lang="en-US" sz="1600" dirty="0" smtClean="0"/>
              <a:t>.</a:t>
            </a:r>
            <a:endParaRPr lang="en-US" sz="1600" dirty="0" smtClean="0"/>
          </a:p>
          <a:p>
            <a:endParaRPr lang="en-US" sz="1600" dirty="0" smtClean="0"/>
          </a:p>
          <a:p>
            <a:pPr>
              <a:buNone/>
            </a:pPr>
            <a:endParaRPr lang="en-US" sz="1600"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Autofit/>
          </a:bodyPr>
          <a:lstStyle/>
          <a:p>
            <a:pPr>
              <a:buNone/>
            </a:pPr>
            <a:r>
              <a:rPr lang="en-US" sz="1800" dirty="0" smtClean="0"/>
              <a:t>Lets </a:t>
            </a:r>
            <a:r>
              <a:rPr lang="en-US" sz="1800" dirty="0" smtClean="0"/>
              <a:t>look into </a:t>
            </a:r>
            <a:r>
              <a:rPr lang="en-US" sz="1800" dirty="0" err="1" smtClean="0"/>
              <a:t>Iblees’s</a:t>
            </a:r>
            <a:r>
              <a:rPr lang="en-US" sz="1800" dirty="0" smtClean="0"/>
              <a:t> plan and Allah ’s awesome counter-plan</a:t>
            </a:r>
            <a:endParaRPr lang="en-US" sz="1800" dirty="0" smtClean="0"/>
          </a:p>
          <a:p>
            <a:r>
              <a:rPr lang="en-US" sz="1800" b="1" dirty="0" smtClean="0"/>
              <a:t>Q</a:t>
            </a:r>
            <a:r>
              <a:rPr lang="en-US" sz="1800" dirty="0" smtClean="0"/>
              <a:t>:What </a:t>
            </a:r>
            <a:r>
              <a:rPr lang="en-US" sz="1800" dirty="0" smtClean="0"/>
              <a:t>is the first thing to do when you hear of an upcoming attack of </a:t>
            </a:r>
            <a:r>
              <a:rPr lang="en-US" sz="1800" dirty="0" err="1" smtClean="0"/>
              <a:t>shaitaan</a:t>
            </a:r>
            <a:r>
              <a:rPr lang="en-US" sz="1800" dirty="0" smtClean="0"/>
              <a:t>?</a:t>
            </a:r>
            <a:endParaRPr lang="en-US" sz="1800" dirty="0" smtClean="0"/>
          </a:p>
          <a:p>
            <a:r>
              <a:rPr lang="en-US" sz="1800" b="1" dirty="0" smtClean="0"/>
              <a:t>A:</a:t>
            </a:r>
            <a:r>
              <a:rPr lang="en-US" sz="1800" dirty="0" smtClean="0"/>
              <a:t>Secure the perimeter and appoint guards at the most vulnerable and precious place that is our HEART</a:t>
            </a:r>
          </a:p>
          <a:p>
            <a:pPr>
              <a:buNone/>
            </a:pPr>
            <a:endParaRPr lang="en-US" sz="1800" dirty="0" smtClean="0"/>
          </a:p>
          <a:p>
            <a:r>
              <a:rPr lang="en-US" sz="1800" i="1" dirty="0" smtClean="0"/>
              <a:t>Prophet Muhammad  said, “Verily, there is a piece of flesh in the body, if it is healthy, the whole body is healthy, and if it is corrupt, the whole body is corrupt. Verily, it is the heart.” </a:t>
            </a:r>
            <a:r>
              <a:rPr lang="en-US" sz="1800" i="1" dirty="0" smtClean="0">
                <a:hlinkClick r:id="rId2"/>
              </a:rPr>
              <a:t>[</a:t>
            </a:r>
            <a:r>
              <a:rPr lang="en-US" sz="1800" i="1" dirty="0" err="1" smtClean="0">
                <a:hlinkClick r:id="rId2"/>
              </a:rPr>
              <a:t>Riyad</a:t>
            </a:r>
            <a:r>
              <a:rPr lang="en-US" sz="1800" i="1" dirty="0" smtClean="0">
                <a:hlinkClick r:id="rId2"/>
              </a:rPr>
              <a:t>-Us-</a:t>
            </a:r>
            <a:r>
              <a:rPr lang="en-US" sz="1800" i="1" dirty="0" err="1" smtClean="0">
                <a:hlinkClick r:id="rId2"/>
              </a:rPr>
              <a:t>Saliheen</a:t>
            </a:r>
            <a:r>
              <a:rPr lang="en-US" sz="1800" i="1" dirty="0" smtClean="0"/>
              <a:t>]</a:t>
            </a:r>
          </a:p>
          <a:p>
            <a:endParaRPr lang="en-US" sz="1800" i="1" dirty="0" smtClean="0"/>
          </a:p>
          <a:p>
            <a:r>
              <a:rPr lang="en-US" sz="1800" dirty="0" smtClean="0"/>
              <a:t>If our heart falls prey to Iblees, then we have lost our advantage in this </a:t>
            </a:r>
            <a:r>
              <a:rPr lang="en-US" sz="1800" dirty="0" err="1" smtClean="0"/>
              <a:t>war.Let’s</a:t>
            </a:r>
            <a:r>
              <a:rPr lang="en-US" sz="1800" dirty="0" smtClean="0"/>
              <a:t> </a:t>
            </a:r>
            <a:r>
              <a:rPr lang="en-US" sz="1800" dirty="0" smtClean="0"/>
              <a:t>look at a </a:t>
            </a:r>
            <a:r>
              <a:rPr lang="en-US" sz="1800" dirty="0" smtClean="0"/>
              <a:t> following few </a:t>
            </a:r>
            <a:r>
              <a:rPr lang="en-US" sz="1800" dirty="0" smtClean="0"/>
              <a:t>ways we can strengthen the perimeter around our heart</a:t>
            </a:r>
            <a:r>
              <a:rPr lang="en-US" sz="1800" dirty="0" smtClean="0"/>
              <a:t>:</a:t>
            </a:r>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t> 1</a:t>
            </a:r>
            <a:r>
              <a:rPr lang="en-US" sz="2000" b="1" dirty="0" smtClean="0"/>
              <a:t>. The waking-up routine</a:t>
            </a:r>
            <a:endParaRPr lang="en-US" sz="2000" dirty="0" smtClean="0"/>
          </a:p>
          <a:p>
            <a:r>
              <a:rPr lang="en-US" sz="2000" dirty="0" smtClean="0">
                <a:hlinkClick r:id="rId2"/>
              </a:rPr>
              <a:t>Untie the knots</a:t>
            </a:r>
            <a:r>
              <a:rPr lang="en-US" sz="2000" dirty="0" smtClean="0"/>
              <a:t> that Iblees </a:t>
            </a:r>
            <a:r>
              <a:rPr lang="en-US" sz="2000" dirty="0" smtClean="0"/>
              <a:t>ties Prophet </a:t>
            </a:r>
            <a:r>
              <a:rPr lang="en-US" sz="2000" dirty="0" smtClean="0"/>
              <a:t>Muhammad  said, “When any one of you goes to sleep, the devil ties three knots at the back of his neck, sealing every knot with: ‘You have a long night, so sleep’ So if one awakes and mentions Allah , a knot will be loosened. If he performs ablution, two knots are loosened; If he prays, [all] knots will be loosened, and in the morning he will be active and in good spirits. Otherwise, we will be in bad spirits and sluggish in the morning. </a:t>
            </a:r>
            <a:r>
              <a:rPr lang="en-US" sz="2000" dirty="0" smtClean="0">
                <a:hlinkClick r:id="rId3"/>
              </a:rPr>
              <a:t>[Muslim]</a:t>
            </a:r>
            <a:endParaRPr lang="en-US" sz="2000" dirty="0" smtClean="0"/>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6934200"/>
          </a:xfrm>
        </p:spPr>
        <p:txBody>
          <a:bodyPr>
            <a:noAutofit/>
          </a:bodyPr>
          <a:lstStyle/>
          <a:p>
            <a:r>
              <a:rPr lang="en-US" sz="1600" dirty="0" smtClean="0"/>
              <a:t>Al-</a:t>
            </a:r>
            <a:r>
              <a:rPr lang="en-US" sz="1600" dirty="0" err="1" smtClean="0"/>
              <a:t>A’raf</a:t>
            </a:r>
            <a:r>
              <a:rPr lang="en-US" sz="1600" dirty="0" smtClean="0"/>
              <a:t> is the title of the seventh </a:t>
            </a:r>
            <a:r>
              <a:rPr lang="en-US" sz="1600" dirty="0" err="1" smtClean="0"/>
              <a:t>surah</a:t>
            </a:r>
            <a:r>
              <a:rPr lang="en-US" sz="1600" dirty="0" smtClean="0"/>
              <a:t> with 206 verses, </a:t>
            </a:r>
            <a:r>
              <a:rPr lang="en-US" sz="1600" dirty="0" smtClean="0"/>
              <a:t>in the Qur’an, placed after </a:t>
            </a:r>
            <a:r>
              <a:rPr lang="en-US" sz="1600" dirty="0" err="1" smtClean="0"/>
              <a:t>Surat</a:t>
            </a:r>
            <a:r>
              <a:rPr lang="en-US" sz="1600" dirty="0" smtClean="0"/>
              <a:t> Al-</a:t>
            </a:r>
            <a:r>
              <a:rPr lang="en-US" sz="1600" dirty="0" err="1" smtClean="0"/>
              <a:t>An’am</a:t>
            </a:r>
            <a:r>
              <a:rPr lang="en-US" sz="1600" dirty="0" smtClean="0"/>
              <a:t> (The Cattle). Interestingly, </a:t>
            </a:r>
            <a:r>
              <a:rPr lang="en-US" sz="1600" dirty="0" err="1" smtClean="0"/>
              <a:t>Surat</a:t>
            </a:r>
            <a:r>
              <a:rPr lang="en-US" sz="1600" dirty="0" smtClean="0"/>
              <a:t> Al-</a:t>
            </a:r>
            <a:r>
              <a:rPr lang="en-US" sz="1600" dirty="0" err="1" smtClean="0"/>
              <a:t>A’raf</a:t>
            </a:r>
            <a:r>
              <a:rPr lang="en-US" sz="1600" dirty="0" smtClean="0"/>
              <a:t> was revealed before </a:t>
            </a:r>
            <a:r>
              <a:rPr lang="en-US" sz="1600" dirty="0" err="1" smtClean="0"/>
              <a:t>Surat</a:t>
            </a:r>
            <a:r>
              <a:rPr lang="en-US" sz="1600" dirty="0" smtClean="0"/>
              <a:t> Al-</a:t>
            </a:r>
            <a:r>
              <a:rPr lang="en-US" sz="1600" dirty="0" err="1" smtClean="0"/>
              <a:t>An’am</a:t>
            </a:r>
            <a:r>
              <a:rPr lang="en-US" sz="1600" dirty="0" smtClean="0"/>
              <a:t>. It is the longest </a:t>
            </a:r>
            <a:r>
              <a:rPr lang="en-US" sz="1600" dirty="0" err="1" smtClean="0"/>
              <a:t>Makki</a:t>
            </a:r>
            <a:r>
              <a:rPr lang="en-US" sz="1600" dirty="0" smtClean="0"/>
              <a:t> </a:t>
            </a:r>
            <a:r>
              <a:rPr lang="en-US" sz="1600" dirty="0" err="1" smtClean="0"/>
              <a:t>surah</a:t>
            </a:r>
            <a:r>
              <a:rPr lang="en-US" sz="1600" dirty="0" smtClean="0"/>
              <a:t> in the Qur’an, revealed towards the end of the </a:t>
            </a:r>
            <a:r>
              <a:rPr lang="en-US" sz="1600" dirty="0" err="1" smtClean="0"/>
              <a:t>Makkan</a:t>
            </a:r>
            <a:r>
              <a:rPr lang="en-US" sz="1600" dirty="0" smtClean="0"/>
              <a:t> period</a:t>
            </a:r>
            <a:r>
              <a:rPr lang="en-US" sz="1600" dirty="0" smtClean="0"/>
              <a:t>.</a:t>
            </a:r>
            <a:r>
              <a:rPr lang="en-US" sz="1600" dirty="0" smtClean="0"/>
              <a:t> By “</a:t>
            </a:r>
            <a:r>
              <a:rPr lang="en-US" sz="1600" dirty="0" err="1" smtClean="0"/>
              <a:t>Makki</a:t>
            </a:r>
            <a:r>
              <a:rPr lang="en-US" sz="1600" dirty="0" smtClean="0"/>
              <a:t>”, scholars mean the period that the Messenger of Allah </a:t>
            </a:r>
            <a:r>
              <a:rPr lang="en-US" sz="1600" dirty="0" smtClean="0"/>
              <a:t>SWT</a:t>
            </a:r>
            <a:r>
              <a:rPr lang="en-US" sz="1600" dirty="0" smtClean="0"/>
              <a:t> spent in </a:t>
            </a:r>
            <a:r>
              <a:rPr lang="en-US" sz="1600" dirty="0" err="1" smtClean="0"/>
              <a:t>Makkah</a:t>
            </a:r>
            <a:r>
              <a:rPr lang="en-US" sz="1600" dirty="0" smtClean="0"/>
              <a:t> before he migrated to </a:t>
            </a:r>
            <a:r>
              <a:rPr lang="en-US" sz="1600" dirty="0" err="1" smtClean="0"/>
              <a:t>Madinah.Quraish</a:t>
            </a:r>
            <a:r>
              <a:rPr lang="en-US" sz="1600" dirty="0" smtClean="0"/>
              <a:t> </a:t>
            </a:r>
            <a:r>
              <a:rPr lang="en-US" sz="1600" dirty="0" smtClean="0"/>
              <a:t>(the tribe that was settled in </a:t>
            </a:r>
            <a:r>
              <a:rPr lang="en-US" sz="1600" dirty="0" err="1" smtClean="0"/>
              <a:t>Makkah</a:t>
            </a:r>
            <a:r>
              <a:rPr lang="en-US" sz="1600" dirty="0" smtClean="0"/>
              <a:t> during that period) tried to always find points to argue with </a:t>
            </a:r>
            <a:r>
              <a:rPr lang="en-US" sz="1600" dirty="0" smtClean="0"/>
              <a:t>him(SAW)</a:t>
            </a:r>
            <a:r>
              <a:rPr lang="en-US" sz="1600" dirty="0" smtClean="0"/>
              <a:t> . Allah </a:t>
            </a:r>
            <a:r>
              <a:rPr lang="en-US" sz="1600" dirty="0" smtClean="0"/>
              <a:t>SWT, </a:t>
            </a:r>
            <a:r>
              <a:rPr lang="en-US" sz="1600" dirty="0" smtClean="0"/>
              <a:t>through the Qur’an, answered many of these points of argument</a:t>
            </a:r>
            <a:r>
              <a:rPr lang="en-US" sz="1600" dirty="0" smtClean="0"/>
              <a:t>.</a:t>
            </a:r>
          </a:p>
          <a:p>
            <a:endParaRPr lang="en-US" sz="1600" dirty="0" smtClean="0"/>
          </a:p>
          <a:p>
            <a:endParaRPr lang="en-US" sz="1600" dirty="0" smtClean="0"/>
          </a:p>
          <a:p>
            <a:r>
              <a:rPr lang="en-US" sz="1600" dirty="0" err="1" smtClean="0"/>
              <a:t>Surat</a:t>
            </a:r>
            <a:r>
              <a:rPr lang="en-US" sz="1600" dirty="0" smtClean="0"/>
              <a:t> Al-</a:t>
            </a:r>
            <a:r>
              <a:rPr lang="en-US" sz="1600" dirty="0" err="1" smtClean="0"/>
              <a:t>A’raf</a:t>
            </a:r>
            <a:r>
              <a:rPr lang="en-US" sz="1600" dirty="0" smtClean="0"/>
              <a:t> is a continuation of the argument between the disbelievers and </a:t>
            </a:r>
            <a:r>
              <a:rPr lang="en-US" sz="1600" dirty="0" smtClean="0"/>
              <a:t>Allah .</a:t>
            </a:r>
          </a:p>
          <a:p>
            <a:endParaRPr lang="en-US" sz="1600" dirty="0" smtClean="0"/>
          </a:p>
          <a:p>
            <a:pPr>
              <a:buNone/>
            </a:pPr>
            <a:endParaRPr lang="en-US" sz="1600" dirty="0" smtClean="0"/>
          </a:p>
          <a:p>
            <a:pPr>
              <a:buFont typeface="Wingdings" pitchFamily="2" charset="2"/>
              <a:buChar char="Ø"/>
            </a:pPr>
            <a:r>
              <a:rPr lang="en-US" sz="1600" dirty="0" smtClean="0"/>
              <a:t> In </a:t>
            </a:r>
            <a:r>
              <a:rPr lang="en-US" sz="1600" dirty="0" err="1" smtClean="0"/>
              <a:t>Surat</a:t>
            </a:r>
            <a:r>
              <a:rPr lang="en-US" sz="1600" dirty="0" smtClean="0"/>
              <a:t> Al-</a:t>
            </a:r>
            <a:r>
              <a:rPr lang="en-US" sz="1600" dirty="0" err="1" smtClean="0"/>
              <a:t>An’am</a:t>
            </a:r>
            <a:r>
              <a:rPr lang="en-US" sz="1600" dirty="0" smtClean="0"/>
              <a:t>, Allah  is telling the disbelievers that the Qur’an is sufficient as a revelation, whereas in Al-</a:t>
            </a:r>
            <a:r>
              <a:rPr lang="en-US" sz="1600" dirty="0" err="1" smtClean="0"/>
              <a:t>A’raf</a:t>
            </a:r>
            <a:r>
              <a:rPr lang="en-US" sz="1600" dirty="0" smtClean="0"/>
              <a:t>, He is telling them to look at the past. The past holds great lessons for all of us that primarily teach us to learn from our mistakes and those of others</a:t>
            </a:r>
            <a:r>
              <a:rPr lang="en-US" sz="1600" dirty="0" smtClean="0"/>
              <a:t>.</a:t>
            </a:r>
          </a:p>
          <a:p>
            <a:endParaRPr lang="en-US" sz="1600" dirty="0" smtClean="0"/>
          </a:p>
        </p:txBody>
      </p:sp>
      <p:sp>
        <p:nvSpPr>
          <p:cNvPr id="3" name="Title 2"/>
          <p:cNvSpPr>
            <a:spLocks noGrp="1"/>
          </p:cNvSpPr>
          <p:nvPr>
            <p:ph type="title"/>
          </p:nvPr>
        </p:nvSpPr>
        <p:spPr>
          <a:xfrm>
            <a:off x="457200" y="274638"/>
            <a:ext cx="8229600" cy="487362"/>
          </a:xfrm>
        </p:spPr>
        <p:txBody>
          <a:bodyPr>
            <a:normAutofit fontScale="90000"/>
          </a:bodyPr>
          <a:lstStyle/>
          <a:p>
            <a:r>
              <a:rPr lang="en-US" dirty="0" smtClean="0"/>
              <a:t>About: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638800"/>
          </a:xfrm>
        </p:spPr>
        <p:txBody>
          <a:bodyPr>
            <a:noAutofit/>
          </a:bodyPr>
          <a:lstStyle/>
          <a:p>
            <a:pPr>
              <a:buNone/>
            </a:pPr>
            <a:r>
              <a:rPr lang="en-US" sz="1800" b="1" dirty="0" smtClean="0"/>
              <a:t>2. The morning and evening duas</a:t>
            </a:r>
            <a:endParaRPr lang="en-US" sz="1800" dirty="0" smtClean="0"/>
          </a:p>
          <a:p>
            <a:r>
              <a:rPr lang="en-US" sz="1800" dirty="0" smtClean="0"/>
              <a:t>This is the first line of defense that is laid right at the beginning of the day. The stronger it is laid, the weaker the attack of Iblees.</a:t>
            </a:r>
          </a:p>
          <a:p>
            <a:r>
              <a:rPr lang="en-US" sz="1800" dirty="0" err="1" smtClean="0"/>
              <a:t>Ibn</a:t>
            </a:r>
            <a:r>
              <a:rPr lang="en-US" sz="1800" dirty="0" smtClean="0"/>
              <a:t> al-</a:t>
            </a:r>
            <a:r>
              <a:rPr lang="en-US" sz="1800" dirty="0" err="1" smtClean="0"/>
              <a:t>Qayyim</a:t>
            </a:r>
            <a:r>
              <a:rPr lang="en-US" sz="1800" dirty="0" smtClean="0"/>
              <a:t> said: “The morning and evening </a:t>
            </a:r>
            <a:r>
              <a:rPr lang="en-US" sz="1800" dirty="0" err="1" smtClean="0"/>
              <a:t>adhkar</a:t>
            </a:r>
            <a:r>
              <a:rPr lang="en-US" sz="1800" dirty="0" smtClean="0"/>
              <a:t> play the role of a shield; the thicker it is, the more its owner will not be affected. Rather, its strength can reach to such an extent that the arrow shot at it will bounce back to effect the one who shot it.”</a:t>
            </a:r>
          </a:p>
          <a:p>
            <a:r>
              <a:rPr lang="en-US" sz="1800" dirty="0" smtClean="0"/>
              <a:t>And Sheikh </a:t>
            </a:r>
            <a:r>
              <a:rPr lang="en-US" sz="1800" dirty="0" err="1" smtClean="0"/>
              <a:t>Uthaymeen</a:t>
            </a:r>
            <a:r>
              <a:rPr lang="en-US" sz="1800" dirty="0" smtClean="0"/>
              <a:t> said: “The morning and evening </a:t>
            </a:r>
            <a:r>
              <a:rPr lang="en-US" sz="1800" dirty="0" err="1" smtClean="0"/>
              <a:t>adhkar</a:t>
            </a:r>
            <a:r>
              <a:rPr lang="en-US" sz="1800" dirty="0" smtClean="0"/>
              <a:t> are a stronger fortress than the wall of </a:t>
            </a:r>
            <a:r>
              <a:rPr lang="en-US" sz="1800" dirty="0" err="1" smtClean="0"/>
              <a:t>Yajooj</a:t>
            </a:r>
            <a:r>
              <a:rPr lang="en-US" sz="1800" dirty="0" smtClean="0"/>
              <a:t> and </a:t>
            </a:r>
            <a:r>
              <a:rPr lang="en-US" sz="1800" dirty="0" err="1" smtClean="0"/>
              <a:t>Majooj</a:t>
            </a:r>
            <a:r>
              <a:rPr lang="en-US" sz="1800" dirty="0" smtClean="0"/>
              <a:t>, for the one who says it while his heart is present.</a:t>
            </a:r>
          </a:p>
          <a:p>
            <a:endParaRPr lang="en-US" sz="1800" dirty="0" smtClean="0"/>
          </a:p>
          <a:p>
            <a:pPr>
              <a:buNone/>
            </a:pPr>
            <a:r>
              <a:rPr lang="en-US" sz="1800" b="1" dirty="0" smtClean="0"/>
              <a:t>3</a:t>
            </a:r>
            <a:r>
              <a:rPr lang="en-US" sz="1800" b="1" dirty="0" smtClean="0"/>
              <a:t>. The daily duas</a:t>
            </a:r>
            <a:endParaRPr lang="en-US" sz="1800" dirty="0" smtClean="0"/>
          </a:p>
          <a:p>
            <a:r>
              <a:rPr lang="en-US" sz="1800" dirty="0" smtClean="0"/>
              <a:t>These are said before eating, entering the washroom, sleeping, the general habit of saying ‘</a:t>
            </a:r>
            <a:r>
              <a:rPr lang="en-US" sz="1800" dirty="0" err="1" smtClean="0"/>
              <a:t>Bismillah</a:t>
            </a:r>
            <a:r>
              <a:rPr lang="en-US" sz="1800" dirty="0" smtClean="0"/>
              <a:t>’ before beginning any task, the duas after each obligatory </a:t>
            </a:r>
            <a:r>
              <a:rPr lang="en-US" sz="1800" dirty="0" err="1" smtClean="0"/>
              <a:t>salah</a:t>
            </a:r>
            <a:r>
              <a:rPr lang="en-US" sz="1800" dirty="0" smtClean="0"/>
              <a:t>, the duas before sleeping…all of this further strengthen the defense that we prepare.</a:t>
            </a:r>
          </a:p>
          <a:p>
            <a:r>
              <a:rPr lang="en-US" sz="1800" dirty="0" err="1" smtClean="0"/>
              <a:t>Ibn</a:t>
            </a:r>
            <a:r>
              <a:rPr lang="en-US" sz="1800" dirty="0" smtClean="0"/>
              <a:t> </a:t>
            </a:r>
            <a:r>
              <a:rPr lang="en-US" sz="1800" dirty="0" err="1" smtClean="0"/>
              <a:t>Salah</a:t>
            </a:r>
            <a:r>
              <a:rPr lang="en-US" sz="1800" dirty="0" smtClean="0"/>
              <a:t> said: “Whoever maintains the morning and evening </a:t>
            </a:r>
            <a:r>
              <a:rPr lang="en-US" sz="1800" dirty="0" err="1" smtClean="0"/>
              <a:t>adhkar</a:t>
            </a:r>
            <a:r>
              <a:rPr lang="en-US" sz="1800" dirty="0" smtClean="0"/>
              <a:t>, the </a:t>
            </a:r>
            <a:r>
              <a:rPr lang="en-US" sz="1800" dirty="0" err="1" smtClean="0"/>
              <a:t>adhkar</a:t>
            </a:r>
            <a:r>
              <a:rPr lang="en-US" sz="1800" dirty="0" smtClean="0"/>
              <a:t> after the prayers, and the </a:t>
            </a:r>
            <a:r>
              <a:rPr lang="en-US" sz="1800" dirty="0" err="1" smtClean="0"/>
              <a:t>adhkar</a:t>
            </a:r>
            <a:r>
              <a:rPr lang="en-US" sz="1800" dirty="0" smtClean="0"/>
              <a:t> before sleeping will be written among those who remember Allah  much’.”</a:t>
            </a:r>
          </a:p>
          <a:p>
            <a:pPr>
              <a:buNone/>
            </a:pPr>
            <a:r>
              <a:rPr lang="en-US" sz="1800" dirty="0" smtClean="0"/>
              <a:t/>
            </a:r>
            <a:br>
              <a:rPr lang="en-US" sz="1800" dirty="0" smtClean="0"/>
            </a:br>
            <a:endParaRPr lang="en-US" sz="1800" dirty="0" smtClean="0"/>
          </a:p>
          <a:p>
            <a:endParaRPr lang="en-US" sz="1800"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CONDT..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t>4. The habit of being grateful</a:t>
            </a:r>
            <a:endParaRPr lang="en-US" sz="2000" dirty="0" smtClean="0"/>
          </a:p>
          <a:p>
            <a:r>
              <a:rPr lang="en-US" sz="2000" dirty="0" smtClean="0"/>
              <a:t>If we are not able to see and thank Allah  for the immense blessings that Allah  has showered upon us, then we are leaving a door open for Iblees to come and attack us. It is as if we are literally inviting him to come and live in our hearts, just like he told Allah  he would.</a:t>
            </a:r>
          </a:p>
          <a:p>
            <a:r>
              <a:rPr lang="en-US" sz="2000" dirty="0" smtClean="0"/>
              <a:t>The Qur’an says, </a:t>
            </a:r>
            <a:r>
              <a:rPr lang="en-US" sz="2000" b="1" dirty="0" smtClean="0"/>
              <a:t>“Then I will come to them from before them and from behind them and on their right and on their left, and You will not find most of them grateful [to You].” </a:t>
            </a:r>
            <a:r>
              <a:rPr lang="en-US" sz="2000" b="1" dirty="0" smtClean="0">
                <a:hlinkClick r:id="rId2"/>
              </a:rPr>
              <a:t>[Qur’an: Chapter 7: Verse 17]</a:t>
            </a:r>
            <a:endParaRPr lang="en-US" sz="2000" b="1" dirty="0" smtClean="0"/>
          </a:p>
          <a:p>
            <a:r>
              <a:rPr lang="en-US" sz="2000" dirty="0" smtClean="0"/>
              <a:t>Gratefulness increases the productivity of a person and also his general well-being. Get into the habit of thanking Allah  daily for all that has been blessed to you.</a:t>
            </a:r>
          </a:p>
          <a:p>
            <a:endParaRPr lang="en-US" sz="2000" dirty="0"/>
          </a:p>
        </p:txBody>
      </p:sp>
      <p:sp>
        <p:nvSpPr>
          <p:cNvPr id="3" name="Title 2"/>
          <p:cNvSpPr>
            <a:spLocks noGrp="1"/>
          </p:cNvSpPr>
          <p:nvPr>
            <p:ph type="title"/>
          </p:nvPr>
        </p:nvSpPr>
        <p:spPr>
          <a:xfrm>
            <a:off x="457200" y="274638"/>
            <a:ext cx="8229600" cy="639762"/>
          </a:xfrm>
        </p:spPr>
        <p:txBody>
          <a:bodyPr>
            <a:normAutofit fontScale="90000"/>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Another door that lets Iblees break our defense is</a:t>
            </a:r>
            <a:r>
              <a:rPr lang="en-US" dirty="0" smtClean="0">
                <a:hlinkClick r:id="rId2"/>
              </a:rPr>
              <a:t> the door of doubt</a:t>
            </a:r>
            <a:r>
              <a:rPr lang="en-US" dirty="0" smtClean="0"/>
              <a:t>. When we are not sure of what is right or wrong and we’re in the grey area, Iblees sneaks in quietly. Keep that door shut and sealed with the Qur’an and </a:t>
            </a:r>
            <a:r>
              <a:rPr lang="en-US" dirty="0" err="1" smtClean="0"/>
              <a:t>sunnah</a:t>
            </a:r>
            <a:r>
              <a:rPr lang="en-US" dirty="0" smtClean="0"/>
              <a:t>. They include crystal clear guidelines about what to do and what not to do.</a:t>
            </a:r>
          </a:p>
          <a:p>
            <a:r>
              <a:rPr lang="en-US" dirty="0" smtClean="0"/>
              <a:t>For example, didn’t Allah tell Adam A.S ,</a:t>
            </a:r>
          </a:p>
          <a:p>
            <a:pPr>
              <a:buNone/>
            </a:pPr>
            <a:r>
              <a:rPr lang="en-US" dirty="0" smtClean="0"/>
              <a:t>   </a:t>
            </a:r>
            <a:r>
              <a:rPr lang="en-US" b="1" dirty="0" smtClean="0"/>
              <a:t> “but do not approach </a:t>
            </a:r>
            <a:r>
              <a:rPr lang="en-US" b="1" u="sng" dirty="0" smtClean="0"/>
              <a:t>this</a:t>
            </a:r>
            <a:r>
              <a:rPr lang="en-US" b="1" dirty="0" smtClean="0"/>
              <a:t> tree, lest you be among the wrongdoers.” [</a:t>
            </a:r>
            <a:r>
              <a:rPr lang="en-US" b="1" dirty="0" smtClean="0">
                <a:hlinkClick r:id="rId3"/>
              </a:rPr>
              <a:t>Qur’an: Chapter 7: Verse: 9</a:t>
            </a:r>
            <a:r>
              <a:rPr lang="en-US" b="1" dirty="0" smtClean="0"/>
              <a:t>]</a:t>
            </a:r>
          </a:p>
          <a:p>
            <a:r>
              <a:rPr lang="en-US" dirty="0" smtClean="0"/>
              <a:t>“T</a:t>
            </a:r>
            <a:r>
              <a:rPr lang="en-US" u="sng" dirty="0" smtClean="0"/>
              <a:t>his</a:t>
            </a:r>
            <a:r>
              <a:rPr lang="en-US" dirty="0" smtClean="0"/>
              <a:t>” is a CLEAR command.</a:t>
            </a:r>
          </a:p>
          <a:p>
            <a:r>
              <a:rPr lang="en-US" dirty="0" smtClean="0"/>
              <a:t>Access to these commands can be found in the Qur’an and </a:t>
            </a:r>
            <a:r>
              <a:rPr lang="en-US" dirty="0" err="1" smtClean="0"/>
              <a:t>sunnah</a:t>
            </a:r>
            <a:r>
              <a:rPr lang="en-US" dirty="0" smtClean="0"/>
              <a:t>. </a:t>
            </a:r>
          </a:p>
          <a:p>
            <a:r>
              <a:rPr lang="en-US" dirty="0" smtClean="0"/>
              <a:t>Every time Iblees sneaks in and tries to tempt us by saying things like..</a:t>
            </a:r>
          </a:p>
          <a:p>
            <a:pPr>
              <a:buNone/>
            </a:pPr>
            <a:r>
              <a:rPr lang="en-US" b="1" dirty="0" smtClean="0"/>
              <a:t>    “Indeed, I am to you from among the sincere advisers.” </a:t>
            </a:r>
            <a:r>
              <a:rPr lang="en-US" b="1" dirty="0" smtClean="0">
                <a:hlinkClick r:id="rId4"/>
              </a:rPr>
              <a:t>[Qur’an: Chapter 7: Verse: 21]</a:t>
            </a:r>
            <a:endParaRPr lang="en-US" b="1" dirty="0" smtClean="0"/>
          </a:p>
          <a:p>
            <a:r>
              <a:rPr lang="en-US" dirty="0" smtClean="0"/>
              <a:t> Alhamdulillah that Allah SWT has informed us about his plan. We must be ready to combat his tricks.</a:t>
            </a:r>
          </a:p>
          <a:p>
            <a:endParaRPr lang="en-US" dirty="0"/>
          </a:p>
        </p:txBody>
      </p:sp>
      <p:sp>
        <p:nvSpPr>
          <p:cNvPr id="3" name="Title 2"/>
          <p:cNvSpPr>
            <a:spLocks noGrp="1"/>
          </p:cNvSpPr>
          <p:nvPr>
            <p:ph type="title"/>
          </p:nvPr>
        </p:nvSpPr>
        <p:spPr/>
        <p:txBody>
          <a:bodyPr>
            <a:normAutofit fontScale="90000"/>
          </a:bodyPr>
          <a:lstStyle/>
          <a:p>
            <a:r>
              <a:rPr lang="en-US" dirty="0" smtClean="0"/>
              <a:t>LESSON#15: BE MINDFUL OF ALLAH’S CLEAR COMMANDS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Autofit/>
          </a:bodyPr>
          <a:lstStyle/>
          <a:p>
            <a:r>
              <a:rPr lang="en-US" sz="2000" dirty="0" smtClean="0"/>
              <a:t>With all the intelligence Allah SWT ingrained in us, we are still human who make mistakes. In spite of all the clear commands we are given, we still make the wrong choices. Adam A.S did it too.</a:t>
            </a:r>
          </a:p>
          <a:p>
            <a:pPr>
              <a:buNone/>
            </a:pPr>
            <a:r>
              <a:rPr lang="en-US" sz="2000" b="1" dirty="0" smtClean="0"/>
              <a:t>Best part is!!</a:t>
            </a:r>
          </a:p>
          <a:p>
            <a:pPr>
              <a:buNone/>
            </a:pPr>
            <a:r>
              <a:rPr lang="en-US" sz="2000" i="1" dirty="0" smtClean="0"/>
              <a:t>Prophet Muhammad  said,</a:t>
            </a:r>
          </a:p>
          <a:p>
            <a:pPr>
              <a:buNone/>
            </a:pPr>
            <a:r>
              <a:rPr lang="en-US" sz="2000" i="1" dirty="0" smtClean="0"/>
              <a:t>  “</a:t>
            </a:r>
            <a:r>
              <a:rPr lang="en-US" sz="2000" i="1" dirty="0" smtClean="0"/>
              <a:t>Were you not to commit sins, Allah would create people who would commit sins and ask for forgiveness and He would forgive them”. [Muslim</a:t>
            </a:r>
            <a:r>
              <a:rPr lang="en-US" sz="2000" i="1" dirty="0" smtClean="0"/>
              <a:t>]</a:t>
            </a:r>
          </a:p>
          <a:p>
            <a:pPr>
              <a:buNone/>
            </a:pPr>
            <a:endParaRPr lang="en-US" sz="2000" i="1" dirty="0" smtClean="0"/>
          </a:p>
          <a:p>
            <a:r>
              <a:rPr lang="en-US" sz="2000" dirty="0" smtClean="0"/>
              <a:t>So, it is alright to make mistakes. What is not acceptable is to do what Iblees did after committing a sin. He was arrogant and blamed Allah SWT  for his mistakes</a:t>
            </a:r>
            <a:r>
              <a:rPr lang="en-US" sz="2000" dirty="0" smtClean="0"/>
              <a:t>.</a:t>
            </a:r>
          </a:p>
          <a:p>
            <a:endParaRPr lang="en-US" sz="2000" dirty="0" smtClean="0"/>
          </a:p>
          <a:p>
            <a:r>
              <a:rPr lang="en-US" sz="2000" dirty="0" smtClean="0"/>
              <a:t>We should follow the legacy of our father and mother, Adam [</a:t>
            </a:r>
            <a:r>
              <a:rPr lang="en-US" sz="2000" dirty="0" err="1" smtClean="0"/>
              <a:t>a</a:t>
            </a:r>
            <a:r>
              <a:rPr lang="en-US" sz="2000" i="1" dirty="0" err="1" smtClean="0"/>
              <a:t>layhis</a:t>
            </a:r>
            <a:r>
              <a:rPr lang="en-US" sz="2000" dirty="0" smtClean="0"/>
              <a:t>] and </a:t>
            </a:r>
            <a:r>
              <a:rPr lang="en-US" sz="2000" dirty="0" err="1" smtClean="0"/>
              <a:t>Hawa</a:t>
            </a:r>
            <a:r>
              <a:rPr lang="en-US" sz="2000" dirty="0" smtClean="0"/>
              <a:t> [</a:t>
            </a:r>
            <a:r>
              <a:rPr lang="en-US" sz="2000" i="1" dirty="0" err="1" smtClean="0"/>
              <a:t>alayhas</a:t>
            </a:r>
            <a:r>
              <a:rPr lang="en-US" sz="2000" dirty="0" smtClean="0"/>
              <a:t>]. They taught us </a:t>
            </a:r>
            <a:r>
              <a:rPr lang="en-US" sz="2000" dirty="0" smtClean="0">
                <a:hlinkClick r:id="rId3"/>
              </a:rPr>
              <a:t>what to do when we sin</a:t>
            </a:r>
            <a:r>
              <a:rPr lang="en-US" sz="2000" dirty="0" smtClean="0"/>
              <a:t>.</a:t>
            </a:r>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LESSON#16: RUN TO ALLAH WHEN YOU FALL</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000" b="1" dirty="0" smtClean="0"/>
              <a:t>“Our Lord, we have wronged ourselves, and if You do not forgive us and have mercy upon us, we will surely be among the losers.” </a:t>
            </a:r>
            <a:r>
              <a:rPr lang="en-US" sz="2000" b="1" dirty="0" smtClean="0">
                <a:hlinkClick r:id="rId2"/>
              </a:rPr>
              <a:t>[Qur’an: Chapter 7: Verse 23]</a:t>
            </a:r>
            <a:endParaRPr lang="en-US" sz="2000" b="1" dirty="0" smtClean="0"/>
          </a:p>
          <a:p>
            <a:pPr>
              <a:buNone/>
            </a:pPr>
            <a:r>
              <a:rPr lang="en-US" sz="2000" dirty="0" smtClean="0"/>
              <a:t>   They</a:t>
            </a:r>
            <a:r>
              <a:rPr lang="en-US" sz="2000" dirty="0" smtClean="0">
                <a:hlinkClick r:id="rId3"/>
              </a:rPr>
              <a:t> turned to Allah  in </a:t>
            </a:r>
            <a:r>
              <a:rPr lang="en-US" sz="2000" dirty="0" err="1" smtClean="0">
                <a:hlinkClick r:id="rId3"/>
              </a:rPr>
              <a:t>repentance</a:t>
            </a:r>
            <a:r>
              <a:rPr lang="en-US" sz="2000" dirty="0" err="1" smtClean="0"/>
              <a:t>.And</a:t>
            </a:r>
            <a:r>
              <a:rPr lang="en-US" sz="2000" dirty="0" smtClean="0"/>
              <a:t> it just gets better!</a:t>
            </a:r>
          </a:p>
          <a:p>
            <a:pPr>
              <a:buNone/>
            </a:pPr>
            <a:r>
              <a:rPr lang="en-US" sz="2000" b="1" dirty="0" smtClean="0"/>
              <a:t> </a:t>
            </a:r>
            <a:r>
              <a:rPr lang="en-US" sz="2000" b="1" dirty="0" smtClean="0">
                <a:hlinkClick r:id="rId4"/>
              </a:rPr>
              <a:t>Allah  loves those who repent</a:t>
            </a:r>
            <a:r>
              <a:rPr lang="en-US" sz="2000" b="1" dirty="0" smtClean="0"/>
              <a:t>:</a:t>
            </a:r>
            <a:endParaRPr lang="en-US" sz="2000" dirty="0" smtClean="0"/>
          </a:p>
          <a:p>
            <a:pPr>
              <a:buNone/>
            </a:pPr>
            <a:r>
              <a:rPr lang="en-US" sz="2000" b="1" dirty="0" smtClean="0"/>
              <a:t>  “Truly, Allah loves those who turn unto Him in repentance and loves those who purify themselves.” </a:t>
            </a:r>
            <a:r>
              <a:rPr lang="en-US" sz="2000" b="1" dirty="0" smtClean="0">
                <a:hlinkClick r:id="rId5"/>
              </a:rPr>
              <a:t>[Qur’an: Chapter 2: Verse 222]</a:t>
            </a:r>
            <a:endParaRPr lang="en-US" sz="2000" b="1" dirty="0" smtClean="0"/>
          </a:p>
          <a:p>
            <a:pPr>
              <a:buNone/>
            </a:pPr>
            <a:endParaRPr lang="en-US" sz="2000" dirty="0" smtClean="0"/>
          </a:p>
          <a:p>
            <a:r>
              <a:rPr lang="en-US" sz="2000" dirty="0" err="1" smtClean="0"/>
              <a:t>Ibn</a:t>
            </a:r>
            <a:r>
              <a:rPr lang="en-US" sz="2000" dirty="0" smtClean="0"/>
              <a:t> </a:t>
            </a:r>
            <a:r>
              <a:rPr lang="en-US" sz="2000" dirty="0" err="1" smtClean="0"/>
              <a:t>katheer</a:t>
            </a:r>
            <a:r>
              <a:rPr lang="en-US" sz="2000" dirty="0" smtClean="0"/>
              <a:t> said,</a:t>
            </a:r>
            <a:r>
              <a:rPr lang="en-US" sz="2000" i="1" dirty="0" smtClean="0"/>
              <a:t> “Wear the ‘coat’ of </a:t>
            </a:r>
            <a:r>
              <a:rPr lang="en-US" sz="2000" i="1" dirty="0" err="1" smtClean="0"/>
              <a:t>adhkar</a:t>
            </a:r>
            <a:r>
              <a:rPr lang="en-US" sz="2000" i="1" dirty="0" smtClean="0"/>
              <a:t> so it can protect you from the evils of humans and jinn. And cover your souls with </a:t>
            </a:r>
            <a:r>
              <a:rPr lang="en-US" sz="2000" i="1" dirty="0" err="1" smtClean="0"/>
              <a:t>istighfar</a:t>
            </a:r>
            <a:r>
              <a:rPr lang="en-US" sz="2000" i="1" dirty="0" smtClean="0"/>
              <a:t> so it can erase the sins of the night and day.”</a:t>
            </a:r>
          </a:p>
          <a:p>
            <a:endParaRPr lang="en-US" sz="2000" dirty="0" smtClean="0"/>
          </a:p>
          <a:p>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Allah  told our father Adam A.S and </a:t>
            </a:r>
            <a:r>
              <a:rPr lang="en-US" sz="2000" dirty="0" err="1" smtClean="0"/>
              <a:t>Hawwa</a:t>
            </a:r>
            <a:r>
              <a:rPr lang="en-US" sz="2000" dirty="0" smtClean="0"/>
              <a:t> [</a:t>
            </a:r>
            <a:r>
              <a:rPr lang="en-US" sz="2000" dirty="0" err="1" smtClean="0"/>
              <a:t>alayhassalam</a:t>
            </a:r>
            <a:r>
              <a:rPr lang="en-US" sz="2000" dirty="0" smtClean="0"/>
              <a:t>] when He was sending them to Earth</a:t>
            </a:r>
            <a:r>
              <a:rPr lang="en-US" sz="2000" dirty="0" smtClean="0"/>
              <a:t>.</a:t>
            </a:r>
          </a:p>
          <a:p>
            <a:pPr>
              <a:buNone/>
            </a:pPr>
            <a:endParaRPr lang="en-US" sz="2000" dirty="0" smtClean="0"/>
          </a:p>
          <a:p>
            <a:r>
              <a:rPr lang="en-US" sz="2000" b="1" dirty="0" smtClean="0"/>
              <a:t>“And for you on the earth is a place of settlement and enjoyment for a time.” [</a:t>
            </a:r>
            <a:r>
              <a:rPr lang="en-US" sz="2000" b="1" dirty="0" smtClean="0">
                <a:hlinkClick r:id="rId2"/>
              </a:rPr>
              <a:t>Qur’an: Chapter 7: Verse 24</a:t>
            </a:r>
            <a:r>
              <a:rPr lang="en-US" sz="2000" b="1" dirty="0" smtClean="0"/>
              <a:t>]</a:t>
            </a:r>
          </a:p>
          <a:p>
            <a:pPr>
              <a:buNone/>
            </a:pPr>
            <a:endParaRPr lang="en-US" sz="2000" b="1" dirty="0" smtClean="0"/>
          </a:p>
          <a:p>
            <a:r>
              <a:rPr lang="en-US" sz="2000" dirty="0" smtClean="0"/>
              <a:t>However, the reality of this world is lost when we occupy ourselves with digging our feet in it and forgetting that we’re only here for a short stay.</a:t>
            </a:r>
          </a:p>
          <a:p>
            <a:endParaRPr lang="en-US" sz="2000" dirty="0"/>
          </a:p>
        </p:txBody>
      </p:sp>
      <p:sp>
        <p:nvSpPr>
          <p:cNvPr id="3" name="Title 2"/>
          <p:cNvSpPr>
            <a:spLocks noGrp="1"/>
          </p:cNvSpPr>
          <p:nvPr>
            <p:ph type="title"/>
          </p:nvPr>
        </p:nvSpPr>
        <p:spPr/>
        <p:txBody>
          <a:bodyPr>
            <a:normAutofit fontScale="90000"/>
          </a:bodyPr>
          <a:lstStyle/>
          <a:p>
            <a:r>
              <a:rPr lang="en-US" dirty="0" smtClean="0"/>
              <a:t>LESSON#17: </a:t>
            </a:r>
            <a:r>
              <a:rPr lang="en-US" dirty="0" smtClean="0"/>
              <a:t>ETIQUETTE </a:t>
            </a:r>
            <a:r>
              <a:rPr lang="en-US" dirty="0" smtClean="0"/>
              <a:t>OF OUR VACATION ON PLANET EARTH</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If this world really was a place to become attached to, Prophet Muhammad SAW  would have enjoyed its immense luxuries too. Instead, he turned down the mountains of gold he was offered and chose to live in poverty</a:t>
            </a:r>
            <a:r>
              <a:rPr lang="en-US" sz="2000" dirty="0" smtClean="0"/>
              <a:t>.</a:t>
            </a:r>
          </a:p>
          <a:p>
            <a:pPr>
              <a:buNone/>
            </a:pPr>
            <a:endParaRPr lang="en-US" sz="2000" dirty="0" smtClean="0"/>
          </a:p>
          <a:p>
            <a:r>
              <a:rPr lang="en-US" sz="2000" dirty="0" smtClean="0"/>
              <a:t>This </a:t>
            </a:r>
            <a:r>
              <a:rPr lang="en-US" sz="2000" dirty="0" smtClean="0"/>
              <a:t>is the lens through which we should view everything in this world.</a:t>
            </a:r>
            <a:br>
              <a:rPr lang="en-US" sz="2000" dirty="0" smtClean="0"/>
            </a:br>
            <a:endParaRPr lang="en-US" sz="2000"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257800"/>
          </a:xfrm>
        </p:spPr>
        <p:txBody>
          <a:bodyPr>
            <a:noAutofit/>
          </a:bodyPr>
          <a:lstStyle/>
          <a:p>
            <a:r>
              <a:rPr lang="en-US" sz="2000" dirty="0" smtClean="0"/>
              <a:t>when Allah  sent Adam A.S and </a:t>
            </a:r>
            <a:r>
              <a:rPr lang="en-US" sz="2000" dirty="0" err="1" smtClean="0"/>
              <a:t>Hawa</a:t>
            </a:r>
            <a:r>
              <a:rPr lang="en-US" sz="2000" dirty="0" smtClean="0"/>
              <a:t> </a:t>
            </a:r>
            <a:r>
              <a:rPr lang="en-US" sz="2000" dirty="0" smtClean="0"/>
              <a:t>A.S to </a:t>
            </a:r>
            <a:r>
              <a:rPr lang="en-US" sz="2000" dirty="0" smtClean="0"/>
              <a:t>this planet, He packed  for them the clothing they need and said:</a:t>
            </a:r>
          </a:p>
          <a:p>
            <a:pPr>
              <a:buNone/>
            </a:pPr>
            <a:r>
              <a:rPr lang="en-US" sz="2000" dirty="0" smtClean="0"/>
              <a:t>   </a:t>
            </a:r>
            <a:r>
              <a:rPr lang="en-US" sz="2000" b="1" dirty="0" smtClean="0"/>
              <a:t> “O children of Adam, We have bestowed upon you clothing to conceal your private parts and as adornment.” [</a:t>
            </a:r>
            <a:r>
              <a:rPr lang="en-US" sz="2000" b="1" dirty="0" smtClean="0">
                <a:hlinkClick r:id="rId2"/>
              </a:rPr>
              <a:t>Qur’an: Chapter 7: Verse 26</a:t>
            </a:r>
            <a:r>
              <a:rPr lang="en-US" sz="2000" b="1" dirty="0" smtClean="0"/>
              <a:t>]</a:t>
            </a:r>
            <a:r>
              <a:rPr lang="en-US" sz="2000" dirty="0" smtClean="0"/>
              <a:t/>
            </a:r>
            <a:br>
              <a:rPr lang="en-US" sz="2000" dirty="0" smtClean="0"/>
            </a:br>
            <a:endParaRPr lang="en-US" sz="2000" dirty="0" smtClean="0"/>
          </a:p>
          <a:p>
            <a:pPr>
              <a:buNone/>
            </a:pPr>
            <a:r>
              <a:rPr lang="en-US" sz="2000" b="1" dirty="0" smtClean="0"/>
              <a:t>    WE ALL  LOVE CLOTHING…</a:t>
            </a:r>
          </a:p>
          <a:p>
            <a:r>
              <a:rPr lang="en-US" sz="2000" dirty="0" smtClean="0"/>
              <a:t>What can be a greater mercy from Allah  that He  has made for us something that we are inherently inclined to love? This is a source of His blessing to protect us from the harsh and changing environment, and as a means to beautify us.</a:t>
            </a:r>
          </a:p>
          <a:p>
            <a:endParaRPr lang="en-US" sz="2000" dirty="0" smtClean="0"/>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t>LESSON#18:THANK ALLAH FOR ALL THE CLOTHES YOU HAVE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800" i="1" dirty="0" smtClean="0"/>
              <a:t>It has been reported that Prophet Muhammad  said that Allah  said, “All of you are naked unless I have clothed </a:t>
            </a:r>
            <a:r>
              <a:rPr lang="en-US" sz="2800" i="1" dirty="0" err="1" smtClean="0"/>
              <a:t>you,so</a:t>
            </a:r>
            <a:r>
              <a:rPr lang="en-US" sz="2800" i="1" dirty="0" smtClean="0"/>
              <a:t> </a:t>
            </a:r>
            <a:r>
              <a:rPr lang="en-US" sz="2800" i="1" dirty="0" smtClean="0"/>
              <a:t>ask Me to clothe you and I will clothe you.” [</a:t>
            </a:r>
            <a:r>
              <a:rPr lang="en-US" sz="2800" i="1" dirty="0" smtClean="0">
                <a:hlinkClick r:id="rId2"/>
              </a:rPr>
              <a:t>Al </a:t>
            </a:r>
            <a:r>
              <a:rPr lang="en-US" sz="2800" i="1" dirty="0" err="1" smtClean="0">
                <a:hlinkClick r:id="rId2"/>
              </a:rPr>
              <a:t>Adab</a:t>
            </a:r>
            <a:r>
              <a:rPr lang="en-US" sz="2800" i="1" dirty="0" smtClean="0">
                <a:hlinkClick r:id="rId2"/>
              </a:rPr>
              <a:t> Al </a:t>
            </a:r>
            <a:r>
              <a:rPr lang="en-US" sz="2800" i="1" dirty="0" err="1" smtClean="0">
                <a:hlinkClick r:id="rId2"/>
              </a:rPr>
              <a:t>Mufrad</a:t>
            </a:r>
            <a:r>
              <a:rPr lang="en-US" sz="2800" i="1" dirty="0" smtClean="0"/>
              <a:t>]</a:t>
            </a:r>
          </a:p>
          <a:p>
            <a:pPr>
              <a:buNone/>
            </a:pPr>
            <a:r>
              <a:rPr lang="en-US" sz="2800" dirty="0" smtClean="0"/>
              <a:t>     </a:t>
            </a:r>
            <a:r>
              <a:rPr lang="en-US" sz="2800" b="1" dirty="0" smtClean="0"/>
              <a:t>There is a dua to say when you wear new clothes. That is:</a:t>
            </a:r>
          </a:p>
          <a:p>
            <a:pPr>
              <a:buNone/>
            </a:pPr>
            <a:r>
              <a:rPr lang="en-US" sz="2800" dirty="0" smtClean="0"/>
              <a:t>      </a:t>
            </a:r>
            <a:r>
              <a:rPr lang="en-US" sz="2800" i="1" dirty="0" smtClean="0"/>
              <a:t>“O Allah, praise is to You. You have clothed me. I ask You for its goodness and the goodness of what it has been made for, and I seek Your protection from the evil of it and the evil of what it has been made for.” [</a:t>
            </a:r>
            <a:r>
              <a:rPr lang="en-US" sz="2800" i="1" dirty="0" smtClean="0">
                <a:hlinkClick r:id="rId3"/>
              </a:rPr>
              <a:t>Abu </a:t>
            </a:r>
            <a:r>
              <a:rPr lang="en-US" sz="2800" i="1" dirty="0" err="1" smtClean="0">
                <a:hlinkClick r:id="rId3"/>
              </a:rPr>
              <a:t>Dawud</a:t>
            </a:r>
            <a:r>
              <a:rPr lang="en-US" sz="2800" i="1" dirty="0" smtClean="0">
                <a:hlinkClick r:id="rId3"/>
              </a:rPr>
              <a:t> and At-</a:t>
            </a:r>
            <a:r>
              <a:rPr lang="en-US" sz="2800" i="1" dirty="0" err="1" smtClean="0">
                <a:hlinkClick r:id="rId3"/>
              </a:rPr>
              <a:t>Tirmidhi</a:t>
            </a:r>
            <a:r>
              <a:rPr lang="en-US" sz="2800" i="1" dirty="0" smtClean="0"/>
              <a:t>]</a:t>
            </a:r>
          </a:p>
          <a:p>
            <a:pPr>
              <a:buNone/>
            </a:pPr>
            <a:endParaRPr lang="en-US" sz="2800" i="1" dirty="0" smtClean="0"/>
          </a:p>
          <a:p>
            <a:r>
              <a:rPr lang="en-US" sz="2800" dirty="0" smtClean="0"/>
              <a:t>Reciting this dua when you wear new clothes and thanking Allah  for your old ones is a great act of worship and gratitude, it is a great opportunity to connect with Allah  and remember Him always.</a:t>
            </a:r>
            <a:br>
              <a:rPr lang="en-US" sz="2800" dirty="0" smtClean="0"/>
            </a:br>
            <a:r>
              <a:rPr lang="en-US" sz="2800" dirty="0" smtClean="0"/>
              <a:t/>
            </a:r>
            <a:br>
              <a:rPr lang="en-US" sz="2800" dirty="0" smtClean="0"/>
            </a:br>
            <a:endParaRPr lang="en-US" sz="2800" dirty="0" smtClean="0"/>
          </a:p>
          <a:p>
            <a:endParaRPr lang="en-US" dirty="0"/>
          </a:p>
        </p:txBody>
      </p:sp>
      <p:sp>
        <p:nvSpPr>
          <p:cNvPr id="3" name="Title 2"/>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t>We all want to look our best at all times. There is a secret to achieving this, in </a:t>
            </a:r>
            <a:r>
              <a:rPr lang="en-US" sz="2000" dirty="0" err="1" smtClean="0"/>
              <a:t>sha</a:t>
            </a:r>
            <a:r>
              <a:rPr lang="en-US" sz="2000" dirty="0" smtClean="0"/>
              <a:t> Allah, and it is right there in the Qur’an.</a:t>
            </a:r>
          </a:p>
          <a:p>
            <a:pPr>
              <a:buNone/>
            </a:pPr>
            <a:r>
              <a:rPr lang="en-US" sz="2000" dirty="0" smtClean="0"/>
              <a:t>    Allah  says:</a:t>
            </a:r>
          </a:p>
          <a:p>
            <a:pPr>
              <a:buNone/>
            </a:pPr>
            <a:r>
              <a:rPr lang="en-US" sz="2000" dirty="0" smtClean="0"/>
              <a:t>    </a:t>
            </a:r>
            <a:r>
              <a:rPr lang="en-US" sz="2000" b="1" dirty="0" smtClean="0"/>
              <a:t>“But the clothing of [taqwa] righteousness – that is best. That is from the signs of Allah that perhaps they will remember.” [</a:t>
            </a:r>
            <a:r>
              <a:rPr lang="en-US" sz="2000" b="1" dirty="0" smtClean="0">
                <a:hlinkClick r:id="rId2"/>
              </a:rPr>
              <a:t>Qur’an: Chapter 7: Verse 26</a:t>
            </a:r>
            <a:r>
              <a:rPr lang="en-US" sz="2000" b="1" dirty="0" smtClean="0"/>
              <a:t>]</a:t>
            </a:r>
          </a:p>
          <a:p>
            <a:r>
              <a:rPr lang="en-US" sz="2000" dirty="0" smtClean="0"/>
              <a:t>Taqwa (being conscious of Allah ), shines through a person’s conduct. A person who has taqwa will exhibit good manners and be fair when dealing with other people. This is his/her clothing: their good manners.</a:t>
            </a:r>
          </a:p>
          <a:p>
            <a:r>
              <a:rPr lang="en-US" sz="2000" dirty="0" smtClean="0"/>
              <a:t>Can you recall what everyone was wearing at a gathering long ago? Probably not. However, you most likely remember who the best mannered person was at the gathering; what they did and/or what they said is what matters and lasts the longest</a:t>
            </a:r>
            <a:r>
              <a:rPr lang="en-US" sz="2000" dirty="0" smtClean="0"/>
              <a:t>. </a:t>
            </a:r>
            <a:r>
              <a:rPr lang="en-US" sz="2000" b="1" dirty="0" smtClean="0"/>
              <a:t>“Verily for the </a:t>
            </a:r>
            <a:r>
              <a:rPr lang="en-US" sz="2000" b="1" dirty="0" err="1" smtClean="0"/>
              <a:t>Muttaqeen</a:t>
            </a:r>
            <a:r>
              <a:rPr lang="en-US" sz="2000" b="1" dirty="0" smtClean="0"/>
              <a:t> (people of </a:t>
            </a:r>
            <a:r>
              <a:rPr lang="en-US" sz="2000" b="1" dirty="0" err="1" smtClean="0"/>
              <a:t>taqwaa</a:t>
            </a:r>
            <a:r>
              <a:rPr lang="en-US" sz="2000" b="1" dirty="0" smtClean="0"/>
              <a:t>) is success (paradise)” [</a:t>
            </a:r>
            <a:r>
              <a:rPr lang="en-US" sz="2000" b="1" dirty="0" smtClean="0">
                <a:hlinkClick r:id="rId3"/>
              </a:rPr>
              <a:t>Qur’an: Chapter 7: Verse 31</a:t>
            </a:r>
            <a:r>
              <a:rPr lang="en-US" sz="2000" b="1" dirty="0" smtClean="0"/>
              <a:t>]</a:t>
            </a:r>
          </a:p>
          <a:p>
            <a:endParaRPr lang="en-US" sz="2000" dirty="0"/>
          </a:p>
        </p:txBody>
      </p:sp>
      <p:sp>
        <p:nvSpPr>
          <p:cNvPr id="3" name="Title 2"/>
          <p:cNvSpPr>
            <a:spLocks noGrp="1"/>
          </p:cNvSpPr>
          <p:nvPr>
            <p:ph type="title"/>
          </p:nvPr>
        </p:nvSpPr>
        <p:spPr/>
        <p:txBody>
          <a:bodyPr>
            <a:normAutofit fontScale="90000"/>
          </a:bodyPr>
          <a:lstStyle/>
          <a:p>
            <a:r>
              <a:rPr lang="en-US" dirty="0" smtClean="0"/>
              <a:t>LESSON#19: AIM FOR THE BEST DRESSED AWARD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2800" dirty="0" smtClean="0"/>
              <a:t>Scholars say that Al-</a:t>
            </a:r>
            <a:r>
              <a:rPr lang="en-US" sz="2800" dirty="0" err="1" smtClean="0"/>
              <a:t>A’raf</a:t>
            </a:r>
            <a:r>
              <a:rPr lang="en-US" sz="2800" dirty="0" smtClean="0"/>
              <a:t> is a barrier between paradise and hellfire.</a:t>
            </a:r>
          </a:p>
          <a:p>
            <a:endParaRPr lang="en-US" sz="2800" dirty="0" smtClean="0"/>
          </a:p>
          <a:p>
            <a:r>
              <a:rPr lang="en-US" sz="2800" dirty="0" smtClean="0"/>
              <a:t>In the Arabic language, “</a:t>
            </a:r>
            <a:r>
              <a:rPr lang="en-US" sz="2800" dirty="0" err="1" smtClean="0"/>
              <a:t>A’raf</a:t>
            </a:r>
            <a:r>
              <a:rPr lang="en-US" sz="2800" dirty="0" smtClean="0"/>
              <a:t>” is the plural of “</a:t>
            </a:r>
            <a:r>
              <a:rPr lang="en-US" sz="2800" dirty="0" err="1" smtClean="0"/>
              <a:t>urf</a:t>
            </a:r>
            <a:r>
              <a:rPr lang="en-US" sz="2800" dirty="0" smtClean="0"/>
              <a:t>” which is an elevated piece </a:t>
            </a:r>
            <a:r>
              <a:rPr lang="en-US" sz="2800" dirty="0" smtClean="0"/>
              <a:t>of land.</a:t>
            </a:r>
          </a:p>
          <a:p>
            <a:endParaRPr lang="en-US" sz="2800" dirty="0" smtClean="0"/>
          </a:p>
          <a:p>
            <a:r>
              <a:rPr lang="en-US" sz="2800" dirty="0" smtClean="0"/>
              <a:t>The </a:t>
            </a:r>
            <a:r>
              <a:rPr lang="en-US" sz="2800" dirty="0" smtClean="0"/>
              <a:t>people of </a:t>
            </a:r>
            <a:r>
              <a:rPr lang="en-US" sz="2800" dirty="0" err="1" smtClean="0"/>
              <a:t>A'raf</a:t>
            </a:r>
            <a:r>
              <a:rPr lang="en-US" sz="2800" dirty="0" smtClean="0"/>
              <a:t> are those people whose good deeds are equal to their bad </a:t>
            </a:r>
            <a:r>
              <a:rPr lang="en-US" sz="2800" dirty="0" err="1" smtClean="0"/>
              <a:t>deeds.They</a:t>
            </a:r>
            <a:r>
              <a:rPr lang="en-US" sz="2800" dirty="0" smtClean="0"/>
              <a:t> </a:t>
            </a:r>
            <a:r>
              <a:rPr lang="en-US" sz="2800" dirty="0" smtClean="0"/>
              <a:t>will be held on the bridge for a while and then after the lapse of some </a:t>
            </a:r>
            <a:r>
              <a:rPr lang="en-US" sz="2800" dirty="0" smtClean="0"/>
              <a:t>time Allah SWT </a:t>
            </a:r>
            <a:r>
              <a:rPr lang="en-US" sz="2800" dirty="0" smtClean="0"/>
              <a:t>will forgive them and enter them to </a:t>
            </a:r>
            <a:r>
              <a:rPr lang="en-US" sz="2800" dirty="0" err="1" smtClean="0"/>
              <a:t>jannah</a:t>
            </a:r>
            <a:r>
              <a:rPr lang="en-US" sz="2800" dirty="0" smtClean="0"/>
              <a:t>.</a:t>
            </a:r>
            <a:endParaRPr lang="en-US" sz="2800" dirty="0" smtClean="0"/>
          </a:p>
          <a:p>
            <a:r>
              <a:rPr lang="en-US" sz="2800" dirty="0" smtClean="0"/>
              <a:t/>
            </a:r>
            <a:br>
              <a:rPr lang="en-US" sz="2800" dirty="0" smtClean="0"/>
            </a:br>
            <a:r>
              <a:rPr lang="en-US" sz="2800" b="1" dirty="0" smtClean="0"/>
              <a:t>And between the two groups there will be a partition, and on </a:t>
            </a:r>
            <a:r>
              <a:rPr lang="en-US" sz="2800" b="1" dirty="0" err="1" smtClean="0"/>
              <a:t>A’raf</a:t>
            </a:r>
            <a:r>
              <a:rPr lang="en-US" sz="2800" b="1" dirty="0" smtClean="0"/>
              <a:t> [heights] there shall be people who will recognize  each group through their marks. And they  will call out to the companions of Paradise, “Peace be upon you.” They have not [yet] entered it, but they long intensely. [</a:t>
            </a:r>
            <a:r>
              <a:rPr lang="en-US" sz="2800" b="1" dirty="0" smtClean="0">
                <a:hlinkClick r:id="rId2"/>
              </a:rPr>
              <a:t>Qur’an: Chapter 7, Verse 46</a:t>
            </a:r>
            <a:r>
              <a:rPr lang="en-US" sz="2800" b="1" dirty="0" smtClean="0"/>
              <a:t>]</a:t>
            </a:r>
            <a:br>
              <a:rPr lang="en-US" sz="2800" b="1" dirty="0" smtClean="0"/>
            </a:br>
            <a:r>
              <a:rPr lang="en-US" sz="2800" b="1" dirty="0" smtClean="0"/>
              <a:t/>
            </a:r>
            <a:br>
              <a:rPr lang="en-US" sz="2800" b="1" dirty="0" smtClean="0"/>
            </a:br>
            <a:endParaRPr lang="en-US" sz="2800" b="1" dirty="0" smtClean="0"/>
          </a:p>
          <a:p>
            <a:endParaRPr lang="en-US" dirty="0"/>
          </a:p>
        </p:txBody>
      </p:sp>
      <p:sp>
        <p:nvSpPr>
          <p:cNvPr id="3" name="Title 2"/>
          <p:cNvSpPr>
            <a:spLocks noGrp="1"/>
          </p:cNvSpPr>
          <p:nvPr>
            <p:ph type="title"/>
          </p:nvPr>
        </p:nvSpPr>
        <p:spPr/>
        <p:txBody>
          <a:bodyPr/>
          <a:lstStyle/>
          <a:p>
            <a:r>
              <a:rPr lang="en-US" dirty="0" smtClean="0"/>
              <a:t>About..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fontScale="77500" lnSpcReduction="20000"/>
          </a:bodyPr>
          <a:lstStyle/>
          <a:p>
            <a:r>
              <a:rPr lang="en-US" dirty="0" smtClean="0"/>
              <a:t>As humans, we tend to have passions and desires. This is what makes us human. It is in our nature to get caught up in </a:t>
            </a:r>
            <a:r>
              <a:rPr lang="en-US" dirty="0" smtClean="0">
                <a:hlinkClick r:id="rId2"/>
              </a:rPr>
              <a:t>fulfilling these desires</a:t>
            </a:r>
            <a:r>
              <a:rPr lang="en-US" dirty="0" smtClean="0"/>
              <a:t>. However, more often than not, we go overboard in satisfying our passions.</a:t>
            </a:r>
          </a:p>
          <a:p>
            <a:endParaRPr lang="en-US" dirty="0" smtClean="0"/>
          </a:p>
          <a:p>
            <a:pPr>
              <a:buNone/>
            </a:pPr>
            <a:r>
              <a:rPr lang="en-US" dirty="0" smtClean="0"/>
              <a:t>  That is why Allah  reminds us: </a:t>
            </a:r>
            <a:r>
              <a:rPr lang="en-US" b="1" dirty="0" smtClean="0"/>
              <a:t>“O children of Adam, take your adornment at every </a:t>
            </a:r>
            <a:r>
              <a:rPr lang="en-US" b="1" dirty="0" err="1" smtClean="0"/>
              <a:t>masjid</a:t>
            </a:r>
            <a:r>
              <a:rPr lang="en-US" b="1" dirty="0" smtClean="0"/>
              <a:t>, and eat and drink, but be not excessive. Indeed, He likes not those who commit excess.” [</a:t>
            </a:r>
            <a:r>
              <a:rPr lang="en-US" b="1" dirty="0" smtClean="0">
                <a:hlinkClick r:id="rId3"/>
              </a:rPr>
              <a:t>Qur’an: Chapter 7: Verse 31</a:t>
            </a:r>
            <a:r>
              <a:rPr lang="en-US" b="1" dirty="0" smtClean="0"/>
              <a:t>]</a:t>
            </a:r>
          </a:p>
          <a:p>
            <a:pPr>
              <a:buNone/>
            </a:pPr>
            <a:endParaRPr lang="en-US" b="1" dirty="0" smtClean="0"/>
          </a:p>
          <a:p>
            <a:r>
              <a:rPr lang="en-US" dirty="0" smtClean="0"/>
              <a:t>If we thank Allah  for all our clothing and our blessings that He bestowed upon us, then it is more likely that we will increase the taqwa in our hearts. As long as our hearts are filled with Allah ’s remembrance, the chances of being excessive or arrogant become less.</a:t>
            </a:r>
          </a:p>
          <a:p>
            <a:endParaRPr lang="en-US" dirty="0"/>
          </a:p>
        </p:txBody>
      </p:sp>
      <p:sp>
        <p:nvSpPr>
          <p:cNvPr id="3" name="Title 2"/>
          <p:cNvSpPr>
            <a:spLocks noGrp="1"/>
          </p:cNvSpPr>
          <p:nvPr>
            <p:ph type="title"/>
          </p:nvPr>
        </p:nvSpPr>
        <p:spPr/>
        <p:txBody>
          <a:bodyPr>
            <a:normAutofit fontScale="90000"/>
          </a:bodyPr>
          <a:lstStyle/>
          <a:p>
            <a:r>
              <a:rPr lang="en-US" dirty="0" smtClean="0"/>
              <a:t>LESSON#20: DO NOT BE EXCESSIVE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10200"/>
          </a:xfrm>
        </p:spPr>
        <p:txBody>
          <a:bodyPr>
            <a:noAutofit/>
          </a:bodyPr>
          <a:lstStyle/>
          <a:p>
            <a:r>
              <a:rPr lang="en-US" sz="2000" dirty="0" smtClean="0"/>
              <a:t>There is a “machine” in our hearts that twinges when we begin to be excessive in fulfilling our needs. It is important to react to these twinges. Otherwise, this machine will stop working, and we will not twinge when we become excessive.</a:t>
            </a:r>
          </a:p>
          <a:p>
            <a:endParaRPr lang="en-US" sz="2000" dirty="0" smtClean="0"/>
          </a:p>
          <a:p>
            <a:r>
              <a:rPr lang="en-US" sz="2000" dirty="0" smtClean="0"/>
              <a:t>These verses and their lessons remind us of the most important lesson of living in this world: We are tourists, and </a:t>
            </a:r>
            <a:r>
              <a:rPr lang="en-US" sz="2000" b="1" dirty="0" smtClean="0">
                <a:hlinkClick r:id="rId2"/>
              </a:rPr>
              <a:t>we are only here for a short stay</a:t>
            </a:r>
            <a:r>
              <a:rPr lang="en-US" sz="2000" b="1" dirty="0" smtClean="0"/>
              <a:t>.</a:t>
            </a:r>
            <a:r>
              <a:rPr lang="en-US" sz="2000" dirty="0" smtClean="0"/>
              <a:t> So, remember that we’re on a short trip, wear the clothing of taqwa, and remember Allah  with much remembrance.</a:t>
            </a:r>
          </a:p>
          <a:p>
            <a:endParaRPr lang="en-US" sz="2000" dirty="0" smtClean="0"/>
          </a:p>
          <a:p>
            <a:r>
              <a:rPr lang="en-US" sz="2000" dirty="0" smtClean="0"/>
              <a:t>Keep in mind, eventually this trip will end and to Allah  we all will </a:t>
            </a:r>
            <a:r>
              <a:rPr lang="en-US" sz="2000" dirty="0" err="1" smtClean="0"/>
              <a:t>return.I</a:t>
            </a:r>
            <a:r>
              <a:rPr lang="en-US" sz="2000" dirty="0" smtClean="0"/>
              <a:t> would like to leave you with the wise words of Ali R.A  to ponder upon. He said: “Verily the </a:t>
            </a:r>
            <a:r>
              <a:rPr lang="en-US" sz="2000" dirty="0" err="1" smtClean="0"/>
              <a:t>dunya</a:t>
            </a:r>
            <a:r>
              <a:rPr lang="en-US" sz="2000" dirty="0" smtClean="0"/>
              <a:t> is coming to an end, and the </a:t>
            </a:r>
            <a:r>
              <a:rPr lang="en-US" sz="2000" dirty="0" err="1" smtClean="0"/>
              <a:t>akhirah</a:t>
            </a:r>
            <a:r>
              <a:rPr lang="en-US" sz="2000" dirty="0" smtClean="0"/>
              <a:t> is coming to a beginning and they both have children. So be the children of the </a:t>
            </a:r>
            <a:r>
              <a:rPr lang="en-US" sz="2000" dirty="0" err="1" smtClean="0"/>
              <a:t>akhirah</a:t>
            </a:r>
            <a:r>
              <a:rPr lang="en-US" sz="2000" dirty="0" smtClean="0"/>
              <a:t> and don’t be the children of the </a:t>
            </a:r>
            <a:r>
              <a:rPr lang="en-US" sz="2000" dirty="0" err="1" smtClean="0"/>
              <a:t>dunya</a:t>
            </a:r>
            <a:r>
              <a:rPr lang="en-US" sz="2000" dirty="0" smtClean="0"/>
              <a:t>. For verily today there is action with no account and tomorrow there’s account with no action.”</a:t>
            </a:r>
          </a:p>
          <a:p>
            <a:endParaRPr lang="en-US" sz="2000" dirty="0"/>
          </a:p>
        </p:txBody>
      </p:sp>
      <p:sp>
        <p:nvSpPr>
          <p:cNvPr id="3" name="Title 2"/>
          <p:cNvSpPr>
            <a:spLocks noGrp="1"/>
          </p:cNvSpPr>
          <p:nvPr>
            <p:ph type="title"/>
          </p:nvPr>
        </p:nvSpPr>
        <p:spPr>
          <a:xfrm>
            <a:off x="457200" y="274638"/>
            <a:ext cx="8229600" cy="563562"/>
          </a:xfrm>
        </p:spPr>
        <p:txBody>
          <a:bodyPr>
            <a:normAutofit fontScale="90000"/>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AAMEEN YA RABB!</a:t>
            </a:r>
            <a:endParaRPr lang="en-US" dirty="0"/>
          </a:p>
        </p:txBody>
      </p:sp>
      <p:pic>
        <p:nvPicPr>
          <p:cNvPr id="1026" name="Picture 2" descr="C:\Users\unic\Desktop\10300671_689511157761853_3962455412565285438_n.jpg"/>
          <p:cNvPicPr>
            <a:picLocks noGrp="1" noChangeAspect="1" noChangeArrowheads="1"/>
          </p:cNvPicPr>
          <p:nvPr>
            <p:ph sz="half" idx="1"/>
          </p:nvPr>
        </p:nvPicPr>
        <p:blipFill>
          <a:blip r:embed="rId2"/>
          <a:stretch>
            <a:fillRect/>
          </a:stretch>
        </p:blipFill>
        <p:spPr bwMode="auto">
          <a:xfrm>
            <a:off x="914400" y="413947"/>
            <a:ext cx="7480300" cy="429338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5148072"/>
          </a:xfrm>
        </p:spPr>
        <p:txBody>
          <a:bodyPr>
            <a:noAutofit/>
          </a:bodyPr>
          <a:lstStyle/>
          <a:p>
            <a:pPr>
              <a:buNone/>
            </a:pPr>
            <a:r>
              <a:rPr lang="en-US" sz="1600" dirty="0" smtClean="0"/>
              <a:t>    </a:t>
            </a:r>
            <a:r>
              <a:rPr lang="en-US" sz="1600" b="1" dirty="0" err="1" smtClean="0"/>
              <a:t>Alif</a:t>
            </a:r>
            <a:r>
              <a:rPr lang="en-US" sz="1600" b="1" dirty="0" smtClean="0"/>
              <a:t> </a:t>
            </a:r>
            <a:r>
              <a:rPr lang="en-US" sz="1600" b="1" dirty="0" err="1" smtClean="0"/>
              <a:t>Laam</a:t>
            </a:r>
            <a:r>
              <a:rPr lang="en-US" sz="1600" b="1" dirty="0" smtClean="0"/>
              <a:t> </a:t>
            </a:r>
            <a:r>
              <a:rPr lang="en-US" sz="1600" b="1" dirty="0" err="1" smtClean="0"/>
              <a:t>Meem</a:t>
            </a:r>
            <a:r>
              <a:rPr lang="en-US" sz="1600" b="1" dirty="0" smtClean="0"/>
              <a:t> </a:t>
            </a:r>
            <a:r>
              <a:rPr lang="en-US" sz="1600" b="1" dirty="0" err="1" smtClean="0"/>
              <a:t>Saad</a:t>
            </a:r>
            <a:r>
              <a:rPr lang="en-US" sz="1600" b="1" dirty="0" smtClean="0"/>
              <a:t> [ </a:t>
            </a:r>
            <a:r>
              <a:rPr lang="en-US" sz="1600" b="1" dirty="0" smtClean="0">
                <a:hlinkClick r:id="rId2"/>
              </a:rPr>
              <a:t>Qur’an: Chapter 7, Verse 1</a:t>
            </a:r>
            <a:r>
              <a:rPr lang="en-US" sz="1600" b="1" dirty="0" smtClean="0"/>
              <a:t>] </a:t>
            </a:r>
            <a:r>
              <a:rPr lang="en-US" sz="1600" dirty="0" err="1" smtClean="0"/>
              <a:t>Alif</a:t>
            </a:r>
            <a:r>
              <a:rPr lang="en-US" sz="1600" dirty="0" smtClean="0"/>
              <a:t> </a:t>
            </a:r>
            <a:r>
              <a:rPr lang="en-US" sz="1600" dirty="0" err="1" smtClean="0"/>
              <a:t>Laam</a:t>
            </a:r>
            <a:r>
              <a:rPr lang="en-US" sz="1600" dirty="0" smtClean="0"/>
              <a:t> </a:t>
            </a:r>
            <a:r>
              <a:rPr lang="en-US" sz="1600" dirty="0" err="1" smtClean="0"/>
              <a:t>Meem</a:t>
            </a:r>
            <a:r>
              <a:rPr lang="en-US" sz="1600" dirty="0" smtClean="0"/>
              <a:t>, </a:t>
            </a:r>
            <a:r>
              <a:rPr lang="en-US" sz="1600" dirty="0" err="1" smtClean="0"/>
              <a:t>Ya</a:t>
            </a:r>
            <a:r>
              <a:rPr lang="en-US" sz="1600" dirty="0" smtClean="0"/>
              <a:t> Seen, Ha </a:t>
            </a:r>
            <a:r>
              <a:rPr lang="en-US" sz="1600" dirty="0" err="1" smtClean="0"/>
              <a:t>Meem</a:t>
            </a:r>
            <a:r>
              <a:rPr lang="en-US" sz="1600" dirty="0" smtClean="0"/>
              <a:t>’, etc. are known as Al-</a:t>
            </a:r>
            <a:r>
              <a:rPr lang="en-US" sz="1600" dirty="0" err="1" smtClean="0"/>
              <a:t>Muqattaat</a:t>
            </a:r>
            <a:r>
              <a:rPr lang="en-US" sz="1600" dirty="0" smtClean="0"/>
              <a:t> i.e. the abbreviated letters. There are 29 letters in the Arabic Alphabet (if </a:t>
            </a:r>
            <a:r>
              <a:rPr lang="en-US" sz="1600" dirty="0" err="1" smtClean="0"/>
              <a:t>hamza</a:t>
            </a:r>
            <a:r>
              <a:rPr lang="en-US" sz="1600" dirty="0" smtClean="0"/>
              <a:t> and </a:t>
            </a:r>
            <a:r>
              <a:rPr lang="en-US" sz="1600" dirty="0" err="1" smtClean="0"/>
              <a:t>alif</a:t>
            </a:r>
            <a:r>
              <a:rPr lang="en-US" sz="1600" dirty="0" smtClean="0"/>
              <a:t> are considered as two letters) and there are 29 </a:t>
            </a:r>
            <a:r>
              <a:rPr lang="en-US" sz="1600" dirty="0" err="1" smtClean="0"/>
              <a:t>surahs</a:t>
            </a:r>
            <a:r>
              <a:rPr lang="en-US" sz="1600" dirty="0" smtClean="0"/>
              <a:t> i.e. chapters in the Glorious Qur’an that have the abbreviated letters prefixed to them. They are recited separately. The word “</a:t>
            </a:r>
            <a:r>
              <a:rPr lang="en-US" sz="1600" dirty="0" err="1" smtClean="0"/>
              <a:t>huroof</a:t>
            </a:r>
            <a:r>
              <a:rPr lang="en-US" sz="1600" dirty="0" smtClean="0"/>
              <a:t>” is the plural of the Arabic word “</a:t>
            </a:r>
            <a:r>
              <a:rPr lang="en-US" sz="1600" dirty="0" err="1" smtClean="0"/>
              <a:t>harf</a:t>
            </a:r>
            <a:r>
              <a:rPr lang="en-US" sz="1600" dirty="0" smtClean="0"/>
              <a:t>” which means word. And “</a:t>
            </a:r>
            <a:r>
              <a:rPr lang="en-US" sz="1600" dirty="0" err="1" smtClean="0"/>
              <a:t>muqata’at</a:t>
            </a:r>
            <a:r>
              <a:rPr lang="en-US" sz="1600" dirty="0" smtClean="0"/>
              <a:t>” literally means “abbreviated”.</a:t>
            </a:r>
          </a:p>
          <a:p>
            <a:endParaRPr lang="en-US" sz="1600" dirty="0" smtClean="0"/>
          </a:p>
          <a:p>
            <a:r>
              <a:rPr lang="en-US" sz="1600" dirty="0" smtClean="0"/>
              <a:t> In simple terms these words are abbreviations. Of what? We don’t know. Only Allah  knows the full form of these abbreviations.</a:t>
            </a:r>
          </a:p>
          <a:p>
            <a:endParaRPr lang="en-US" sz="1600" dirty="0" smtClean="0"/>
          </a:p>
          <a:p>
            <a:r>
              <a:rPr lang="en-US" sz="1600" dirty="0" smtClean="0"/>
              <a:t>Allah  uses these words in the beginning of the </a:t>
            </a:r>
            <a:r>
              <a:rPr lang="en-US" sz="1600" dirty="0" err="1" smtClean="0"/>
              <a:t>surah</a:t>
            </a:r>
            <a:r>
              <a:rPr lang="en-US" sz="1600" dirty="0" smtClean="0"/>
              <a:t> to draw the attention of the listener. Strange words prick the ears of the listener and catch his attention, as he waits to know what follows.</a:t>
            </a:r>
          </a:p>
          <a:p>
            <a:endParaRPr lang="en-US" sz="1600" dirty="0" smtClean="0"/>
          </a:p>
          <a:p>
            <a:r>
              <a:rPr lang="en-US" sz="1600" dirty="0" smtClean="0"/>
              <a:t>So why are these placed in the beginning of the </a:t>
            </a:r>
            <a:r>
              <a:rPr lang="en-US" sz="1600" dirty="0" err="1" smtClean="0"/>
              <a:t>surah</a:t>
            </a:r>
            <a:r>
              <a:rPr lang="en-US" sz="1600" dirty="0" smtClean="0"/>
              <a:t> and how can they be our very first productivity lesson?</a:t>
            </a:r>
          </a:p>
          <a:p>
            <a:r>
              <a:rPr lang="en-US" sz="1600" dirty="0" smtClean="0"/>
              <a:t>By telling us to look up, listen up, </a:t>
            </a:r>
            <a:r>
              <a:rPr lang="en-US" sz="1600" b="1" i="1" dirty="0" smtClean="0">
                <a:hlinkClick r:id="rId3"/>
              </a:rPr>
              <a:t>pay attention</a:t>
            </a:r>
            <a:r>
              <a:rPr lang="en-US" sz="1600" dirty="0" smtClean="0"/>
              <a:t>!</a:t>
            </a:r>
          </a:p>
        </p:txBody>
      </p:sp>
      <p:sp>
        <p:nvSpPr>
          <p:cNvPr id="2" name="Title 1"/>
          <p:cNvSpPr>
            <a:spLocks noGrp="1"/>
          </p:cNvSpPr>
          <p:nvPr>
            <p:ph type="title"/>
          </p:nvPr>
        </p:nvSpPr>
        <p:spPr/>
        <p:txBody>
          <a:bodyPr/>
          <a:lstStyle/>
          <a:p>
            <a:r>
              <a:rPr lang="en-US" dirty="0" smtClean="0"/>
              <a:t>LESSON#1: PAY ATTENTION!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864291"/>
          </a:xfrm>
        </p:spPr>
        <p:txBody>
          <a:bodyPr>
            <a:normAutofit fontScale="62500" lnSpcReduction="20000"/>
          </a:bodyPr>
          <a:lstStyle/>
          <a:p>
            <a:r>
              <a:rPr lang="en-US" dirty="0" smtClean="0"/>
              <a:t>Attention is in very simple terms “directing a person’s mind towards something”. According to Rick Hanson, the author of “Buddha’s Brain: The practical neuroscience of love, happiness and wisdom”, “attention shapes the brain.”</a:t>
            </a:r>
          </a:p>
          <a:p>
            <a:endParaRPr lang="en-US" dirty="0" smtClean="0"/>
          </a:p>
          <a:p>
            <a:r>
              <a:rPr lang="en-US" dirty="0" smtClean="0"/>
              <a:t>When we pay attention to something, we focus on something specific thus tuning out other irrelevant details, making us ignore other things.</a:t>
            </a:r>
          </a:p>
          <a:p>
            <a:r>
              <a:rPr lang="en-US" b="1" dirty="0" smtClean="0"/>
              <a:t>Allah  wants us to pay attention to the Qur’an when it is being recited so “…that you may receive mercy” [</a:t>
            </a:r>
            <a:r>
              <a:rPr lang="en-US" b="1" dirty="0" smtClean="0">
                <a:hlinkClick r:id="rId2"/>
              </a:rPr>
              <a:t>Qur’an: Chapter 7, Verse 204</a:t>
            </a:r>
            <a:r>
              <a:rPr lang="en-US" b="1" dirty="0" smtClean="0"/>
              <a:t>].</a:t>
            </a:r>
          </a:p>
          <a:p>
            <a:endParaRPr lang="en-US" b="1" i="1" dirty="0" smtClean="0"/>
          </a:p>
          <a:p>
            <a:r>
              <a:rPr lang="en-US" dirty="0" smtClean="0"/>
              <a:t>Just the Qur’an when it is being recited? No, but to everything that reminds us of Allah . Whether it is a discussion between some people in a gathering, a forwarded message on our phones, a beneficial reminder in our </a:t>
            </a:r>
            <a:r>
              <a:rPr lang="en-US" dirty="0" err="1" smtClean="0"/>
              <a:t>Facebook</a:t>
            </a:r>
            <a:r>
              <a:rPr lang="en-US" dirty="0" smtClean="0"/>
              <a:t> feed or advice being given to us. A repeated act of paying attention will shape our minds and turn us more towards Allah.</a:t>
            </a:r>
          </a:p>
          <a:p>
            <a:endParaRPr lang="en-US" dirty="0" smtClean="0"/>
          </a:p>
          <a:p>
            <a:r>
              <a:rPr lang="en-US" i="1" dirty="0" smtClean="0"/>
              <a:t>So pay attention</a:t>
            </a:r>
            <a:r>
              <a:rPr lang="en-US" dirty="0" smtClean="0"/>
              <a:t>, as any single tiny good deed could be all we need to breeze over the </a:t>
            </a:r>
            <a:r>
              <a:rPr lang="en-US" dirty="0" err="1" smtClean="0"/>
              <a:t>A’raf</a:t>
            </a:r>
            <a:r>
              <a:rPr lang="en-US" dirty="0" smtClean="0"/>
              <a:t> and squeeze into paradise!</a:t>
            </a:r>
          </a:p>
          <a:p>
            <a:endParaRPr lang="en-US" dirty="0"/>
          </a:p>
        </p:txBody>
      </p:sp>
      <p:sp>
        <p:nvSpPr>
          <p:cNvPr id="5" name="Title 4"/>
          <p:cNvSpPr>
            <a:spLocks noGrp="1"/>
          </p:cNvSpPr>
          <p:nvPr>
            <p:ph type="title"/>
          </p:nvPr>
        </p:nvSpPr>
        <p:spPr/>
        <p:txBody>
          <a:bodyPr/>
          <a:lstStyle/>
          <a:p>
            <a:r>
              <a:rPr lang="en-US" dirty="0" smtClean="0"/>
              <a:t>CONTD..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Do you think paying attention will do the trick by itself? No, it won’t. There is something else that is needed along with it.</a:t>
            </a:r>
          </a:p>
          <a:p>
            <a:endParaRPr lang="en-US" dirty="0" smtClean="0"/>
          </a:p>
          <a:p>
            <a:r>
              <a:rPr lang="en-US" i="1" dirty="0" smtClean="0"/>
              <a:t>Attention is the act of looking in the direction of something, but focus is the act of actually looking at something.</a:t>
            </a:r>
          </a:p>
          <a:p>
            <a:endParaRPr lang="en-US" dirty="0" smtClean="0"/>
          </a:p>
          <a:p>
            <a:r>
              <a:rPr lang="en-US" dirty="0" smtClean="0"/>
              <a:t>Our relationship with Allah  is the most important in our lives. If we pay attention to and focus on it, then In </a:t>
            </a:r>
            <a:r>
              <a:rPr lang="en-US" dirty="0" err="1" smtClean="0"/>
              <a:t>sha</a:t>
            </a:r>
            <a:r>
              <a:rPr lang="en-US" dirty="0" smtClean="0"/>
              <a:t> Allah, all our matters will fall in place.</a:t>
            </a:r>
          </a:p>
          <a:p>
            <a:endParaRPr lang="en-US" dirty="0" smtClean="0"/>
          </a:p>
          <a:p>
            <a:r>
              <a:rPr lang="en-US" dirty="0" smtClean="0"/>
              <a:t>The Messenger of Allah  always focused on the person he was listening to. Focusing in </a:t>
            </a:r>
            <a:r>
              <a:rPr lang="en-US" dirty="0" err="1" smtClean="0"/>
              <a:t>salah</a:t>
            </a:r>
            <a:r>
              <a:rPr lang="en-US" dirty="0" smtClean="0"/>
              <a:t> and focusing on our work by avoiding distractions are some areas in which we all need help.</a:t>
            </a:r>
          </a:p>
          <a:p>
            <a:pPr>
              <a:buNone/>
            </a:pPr>
            <a:endParaRPr lang="en-US" dirty="0" smtClean="0"/>
          </a:p>
          <a:p>
            <a:r>
              <a:rPr lang="en-US" dirty="0" smtClean="0"/>
              <a:t>Attention and focus are the building blocks of strong relationships. There are so many accounts of the Messenger of Allah  listening with attention and focus, even to little children.</a:t>
            </a:r>
          </a:p>
          <a:p>
            <a:endParaRPr lang="en-US" dirty="0"/>
          </a:p>
        </p:txBody>
      </p:sp>
      <p:sp>
        <p:nvSpPr>
          <p:cNvPr id="2" name="Title 1"/>
          <p:cNvSpPr>
            <a:spLocks noGrp="1"/>
          </p:cNvSpPr>
          <p:nvPr>
            <p:ph type="title"/>
          </p:nvPr>
        </p:nvSpPr>
        <p:spPr/>
        <p:txBody>
          <a:bodyPr/>
          <a:lstStyle/>
          <a:p>
            <a:r>
              <a:rPr lang="en-US" dirty="0" smtClean="0"/>
              <a:t>LESSON#2: FOCUS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a:bodyPr>
          <a:lstStyle/>
          <a:p>
            <a:r>
              <a:rPr lang="en-US" sz="2000" dirty="0" smtClean="0"/>
              <a:t>We have heard the SO CALLED PHRASES FOR </a:t>
            </a:r>
            <a:r>
              <a:rPr lang="en-US" sz="2000" dirty="0" smtClean="0"/>
              <a:t>FRIENDSHIP LIKE…friends </a:t>
            </a:r>
            <a:r>
              <a:rPr lang="en-US" sz="2000" dirty="0" smtClean="0"/>
              <a:t>forever we are almost crazy for our friends”. Let’s tweak it by saying “</a:t>
            </a:r>
            <a:r>
              <a:rPr lang="en-US" sz="2000" dirty="0" smtClean="0">
                <a:hlinkClick r:id="rId2"/>
              </a:rPr>
              <a:t>friends for afterlife</a:t>
            </a:r>
            <a:r>
              <a:rPr lang="en-US" sz="2000" dirty="0" smtClean="0"/>
              <a:t>”. The friends we make in this world will not accompany us to the grave or when we stand in front of </a:t>
            </a:r>
            <a:r>
              <a:rPr lang="en-US" sz="2000" dirty="0" err="1" smtClean="0"/>
              <a:t>Allah.Alone</a:t>
            </a:r>
            <a:r>
              <a:rPr lang="en-US" sz="2000" dirty="0" smtClean="0"/>
              <a:t> and scared, that will be a place when we will need a friend the most</a:t>
            </a:r>
            <a:r>
              <a:rPr lang="en-US" sz="2000" dirty="0" smtClean="0"/>
              <a:t>.</a:t>
            </a:r>
          </a:p>
          <a:p>
            <a:pPr>
              <a:buNone/>
            </a:pPr>
            <a:endParaRPr lang="en-US" sz="2000" dirty="0" smtClean="0"/>
          </a:p>
          <a:p>
            <a:r>
              <a:rPr lang="en-US" sz="2000" b="1" i="1" dirty="0" smtClean="0"/>
              <a:t>So, let’s make friends with the Qur’an, as the Messenger of Allah  said:</a:t>
            </a:r>
          </a:p>
          <a:p>
            <a:pPr>
              <a:buNone/>
            </a:pPr>
            <a:r>
              <a:rPr lang="en-US" sz="2000" b="1" i="1" dirty="0" smtClean="0"/>
              <a:t>   “</a:t>
            </a:r>
            <a:r>
              <a:rPr lang="en-US" sz="2000" b="1" i="1" dirty="0" smtClean="0"/>
              <a:t>The Qur’an will come on the Day of Resurrection, like a pale man, and will say: ‘I am the one that kept you awake at night and made you thirsty during the day.” [</a:t>
            </a:r>
            <a:r>
              <a:rPr lang="en-US" sz="2000" b="1" i="1" dirty="0" err="1" smtClean="0">
                <a:hlinkClick r:id="rId3"/>
              </a:rPr>
              <a:t>Ibn</a:t>
            </a:r>
            <a:r>
              <a:rPr lang="en-US" sz="2000" b="1" i="1" dirty="0" smtClean="0">
                <a:hlinkClick r:id="rId3"/>
              </a:rPr>
              <a:t> </a:t>
            </a:r>
            <a:r>
              <a:rPr lang="en-US" sz="2000" b="1" i="1" dirty="0" err="1" smtClean="0">
                <a:hlinkClick r:id="rId3"/>
              </a:rPr>
              <a:t>Majah</a:t>
            </a:r>
            <a:r>
              <a:rPr lang="en-US" sz="2000" b="1" i="1" dirty="0" smtClean="0"/>
              <a:t>]</a:t>
            </a:r>
          </a:p>
          <a:p>
            <a:endParaRPr lang="en-US" dirty="0"/>
          </a:p>
        </p:txBody>
      </p:sp>
      <p:sp>
        <p:nvSpPr>
          <p:cNvPr id="3" name="Title 2"/>
          <p:cNvSpPr>
            <a:spLocks noGrp="1"/>
          </p:cNvSpPr>
          <p:nvPr>
            <p:ph type="title"/>
          </p:nvPr>
        </p:nvSpPr>
        <p:spPr>
          <a:xfrm>
            <a:off x="457200" y="1325562"/>
            <a:ext cx="8229600" cy="46038"/>
          </a:xfrm>
        </p:spPr>
        <p:txBody>
          <a:bodyPr>
            <a:normAutofit fontScale="90000"/>
          </a:bodyPr>
          <a:lstStyle/>
          <a:p>
            <a:r>
              <a:rPr lang="en-US" dirty="0" smtClean="0"/>
              <a:t>HOW TO MAKE OUR SCALES HEAVY LESSON#3: MAKE FRIENDS FOR THE HEREAFTER</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There’s also the significance of </a:t>
            </a:r>
            <a:r>
              <a:rPr lang="en-US" sz="2000" dirty="0" err="1" smtClean="0"/>
              <a:t>Surat</a:t>
            </a:r>
            <a:r>
              <a:rPr lang="en-US" sz="2000" dirty="0" smtClean="0"/>
              <a:t> Al </a:t>
            </a:r>
            <a:r>
              <a:rPr lang="en-US" sz="2000" dirty="0" err="1" smtClean="0"/>
              <a:t>Baqarah</a:t>
            </a:r>
            <a:r>
              <a:rPr lang="en-US" sz="2000" dirty="0" smtClean="0"/>
              <a:t>, Al-</a:t>
            </a:r>
            <a:r>
              <a:rPr lang="en-US" sz="2000" dirty="0" err="1" smtClean="0"/>
              <a:t>Imran</a:t>
            </a:r>
            <a:r>
              <a:rPr lang="en-US" sz="2000" dirty="0" smtClean="0"/>
              <a:t> and Al </a:t>
            </a:r>
            <a:r>
              <a:rPr lang="en-US" sz="2000" dirty="0" err="1" smtClean="0"/>
              <a:t>Mulk</a:t>
            </a:r>
            <a:r>
              <a:rPr lang="en-US" sz="2000" dirty="0" smtClean="0"/>
              <a:t> as he  talked about </a:t>
            </a:r>
            <a:r>
              <a:rPr lang="en-US" sz="2000" dirty="0" err="1" smtClean="0"/>
              <a:t>Surat</a:t>
            </a:r>
            <a:r>
              <a:rPr lang="en-US" sz="2000" dirty="0" smtClean="0"/>
              <a:t> Al </a:t>
            </a:r>
            <a:r>
              <a:rPr lang="en-US" sz="2000" dirty="0" err="1" smtClean="0"/>
              <a:t>Baqarah</a:t>
            </a:r>
            <a:r>
              <a:rPr lang="en-US" sz="2000" dirty="0" smtClean="0"/>
              <a:t> and Al-</a:t>
            </a:r>
            <a:r>
              <a:rPr lang="en-US" sz="2000" dirty="0" err="1" smtClean="0"/>
              <a:t>Imran</a:t>
            </a:r>
            <a:r>
              <a:rPr lang="en-US" sz="2000" dirty="0" smtClean="0"/>
              <a:t> coming </a:t>
            </a:r>
            <a:r>
              <a:rPr lang="en-US" sz="2000" i="1" dirty="0" smtClean="0"/>
              <a:t>“as if they are two shades between which there is illumination, or as if they are two shady clouds, or as if they are shadows of lines of birds arguing on behalf of their people.” [</a:t>
            </a:r>
            <a:r>
              <a:rPr lang="en-US" sz="2000" i="1" dirty="0" smtClean="0">
                <a:hlinkClick r:id="rId2"/>
              </a:rPr>
              <a:t>Jami-</a:t>
            </a:r>
            <a:r>
              <a:rPr lang="en-US" sz="2000" i="1" dirty="0" err="1" smtClean="0">
                <a:hlinkClick r:id="rId2"/>
              </a:rPr>
              <a:t>Tirmidhi</a:t>
            </a:r>
            <a:r>
              <a:rPr lang="en-US" sz="2000" i="1" dirty="0" smtClean="0"/>
              <a:t>]</a:t>
            </a:r>
          </a:p>
          <a:p>
            <a:endParaRPr lang="en-US" sz="2000" i="1" dirty="0" smtClean="0"/>
          </a:p>
          <a:p>
            <a:r>
              <a:rPr lang="en-US" sz="2000" dirty="0" smtClean="0"/>
              <a:t>Regarding </a:t>
            </a:r>
            <a:r>
              <a:rPr lang="en-US" sz="2000" dirty="0" err="1" smtClean="0"/>
              <a:t>Surat</a:t>
            </a:r>
            <a:r>
              <a:rPr lang="en-US" sz="2000" dirty="0" smtClean="0"/>
              <a:t> Al </a:t>
            </a:r>
            <a:r>
              <a:rPr lang="en-US" sz="2000" dirty="0" err="1" smtClean="0"/>
              <a:t>Mulk</a:t>
            </a:r>
            <a:r>
              <a:rPr lang="en-US" sz="2000" dirty="0" smtClean="0"/>
              <a:t>, the Messenger of Allah  said:</a:t>
            </a:r>
          </a:p>
          <a:p>
            <a:pPr>
              <a:buNone/>
            </a:pPr>
            <a:r>
              <a:rPr lang="en-US" sz="2000" dirty="0" smtClean="0"/>
              <a:t>   </a:t>
            </a:r>
            <a:r>
              <a:rPr lang="en-US" sz="2000" i="1" dirty="0" smtClean="0"/>
              <a:t>“</a:t>
            </a:r>
            <a:r>
              <a:rPr lang="en-US" sz="2000" i="1" dirty="0" smtClean="0"/>
              <a:t>There is a </a:t>
            </a:r>
            <a:r>
              <a:rPr lang="en-US" sz="2000" i="1" dirty="0" err="1" smtClean="0"/>
              <a:t>Surah</a:t>
            </a:r>
            <a:r>
              <a:rPr lang="en-US" sz="2000" i="1" dirty="0" smtClean="0"/>
              <a:t> in the Qur’an which contains thirty </a:t>
            </a:r>
            <a:r>
              <a:rPr lang="en-US" sz="2000" i="1" dirty="0" err="1" smtClean="0"/>
              <a:t>Ayat</a:t>
            </a:r>
            <a:r>
              <a:rPr lang="en-US" sz="2000" i="1" dirty="0" smtClean="0"/>
              <a:t> which kept interceding for a man until his sins are forgiven. This </a:t>
            </a:r>
            <a:r>
              <a:rPr lang="en-US" sz="2000" i="1" dirty="0" err="1" smtClean="0"/>
              <a:t>Surah</a:t>
            </a:r>
            <a:r>
              <a:rPr lang="en-US" sz="2000" i="1" dirty="0" smtClean="0"/>
              <a:t> is ‘Blessed is He in Whose Hand is the dominion.’ (</a:t>
            </a:r>
            <a:r>
              <a:rPr lang="en-US" sz="2000" i="1" dirty="0" err="1" smtClean="0"/>
              <a:t>Surat</a:t>
            </a:r>
            <a:r>
              <a:rPr lang="en-US" sz="2000" i="1" dirty="0" smtClean="0"/>
              <a:t> Al-</a:t>
            </a:r>
            <a:r>
              <a:rPr lang="en-US" sz="2000" i="1" dirty="0" err="1" smtClean="0"/>
              <a:t>Mulk</a:t>
            </a:r>
            <a:r>
              <a:rPr lang="en-US" sz="2000" i="1" dirty="0" smtClean="0"/>
              <a:t> 67).” [</a:t>
            </a:r>
            <a:r>
              <a:rPr lang="en-US" sz="2000" i="1" dirty="0" err="1" smtClean="0">
                <a:hlinkClick r:id="rId3"/>
              </a:rPr>
              <a:t>Sunan</a:t>
            </a:r>
            <a:r>
              <a:rPr lang="en-US" sz="2000" i="1" dirty="0" smtClean="0">
                <a:hlinkClick r:id="rId3"/>
              </a:rPr>
              <a:t> </a:t>
            </a:r>
            <a:r>
              <a:rPr lang="en-US" sz="2000" i="1" dirty="0" err="1" smtClean="0">
                <a:hlinkClick r:id="rId3"/>
              </a:rPr>
              <a:t>Abi</a:t>
            </a:r>
            <a:r>
              <a:rPr lang="en-US" sz="2000" i="1" dirty="0" smtClean="0">
                <a:hlinkClick r:id="rId3"/>
              </a:rPr>
              <a:t> </a:t>
            </a:r>
            <a:r>
              <a:rPr lang="en-US" sz="2000" i="1" dirty="0" err="1" smtClean="0">
                <a:hlinkClick r:id="rId3"/>
              </a:rPr>
              <a:t>Dawud</a:t>
            </a:r>
            <a:r>
              <a:rPr lang="en-US" sz="2000" i="1" dirty="0" smtClean="0"/>
              <a:t>]</a:t>
            </a:r>
          </a:p>
          <a:p>
            <a:endParaRPr lang="en-US" sz="2000" dirty="0"/>
          </a:p>
        </p:txBody>
      </p:sp>
      <p:sp>
        <p:nvSpPr>
          <p:cNvPr id="3" name="Title 2"/>
          <p:cNvSpPr>
            <a:spLocks noGrp="1"/>
          </p:cNvSpPr>
          <p:nvPr>
            <p:ph type="title"/>
          </p:nvPr>
        </p:nvSpPr>
        <p:spPr/>
        <p:txBody>
          <a:bodyPr>
            <a:normAutofit/>
          </a:bodyPr>
          <a:lstStyle/>
          <a:p>
            <a:r>
              <a:rPr lang="en-US" dirty="0" smtClean="0"/>
              <a:t>CONTD..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553</TotalTime>
  <Words>1384</Words>
  <Application>Microsoft Office PowerPoint</Application>
  <PresentationFormat>On-screen Show (4:3)</PresentationFormat>
  <Paragraphs>283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Concourse</vt:lpstr>
      <vt:lpstr>Slide 1</vt:lpstr>
      <vt:lpstr>CHAPTER#7 AL-ARAAF</vt:lpstr>
      <vt:lpstr>About:</vt:lpstr>
      <vt:lpstr>About..</vt:lpstr>
      <vt:lpstr>LESSON#1: PAY ATTENTION!</vt:lpstr>
      <vt:lpstr>CONTD..</vt:lpstr>
      <vt:lpstr>LESSON#2: FOCUS</vt:lpstr>
      <vt:lpstr>HOW TO MAKE OUR SCALES HEAVY LESSON#3: MAKE FRIENDS FOR THE HEREAFTER  </vt:lpstr>
      <vt:lpstr>CONTD..</vt:lpstr>
      <vt:lpstr>LESSON#4:MAKE A HABIT OF VISUALIZING YOUR SCALES</vt:lpstr>
      <vt:lpstr>LESSON#5:LOAD YOUR SCALES UP!</vt:lpstr>
      <vt:lpstr>HOW TO MAKE OUR SCALES HEAVY? LESSON#6: BEWARE OF THE DEED WASTERS</vt:lpstr>
      <vt:lpstr>LESSON#7: FOLLOW UP A BAD DEED WITH A GOOD ONE</vt:lpstr>
      <vt:lpstr>TAKE HEED OF IBLEES LESSON#8: KNOW YOUR REAL ENEMY</vt:lpstr>
      <vt:lpstr>CONTD..</vt:lpstr>
      <vt:lpstr>LESSON#9: BELIEVE IN YOURSELF &amp; OTHERS</vt:lpstr>
      <vt:lpstr>LESSON#10: BE AMONG THE OBEDIENT</vt:lpstr>
      <vt:lpstr>Contd..</vt:lpstr>
      <vt:lpstr>LESSON#11: MAKE AN EFFORT TO UNDERSTAND</vt:lpstr>
      <vt:lpstr>Contd..</vt:lpstr>
      <vt:lpstr>LESSON#12: FOCUS ON ALLAH</vt:lpstr>
      <vt:lpstr>Contd..</vt:lpstr>
      <vt:lpstr>Contd..</vt:lpstr>
      <vt:lpstr>LESSON#13: NEVER EXHIBIT PRIDE</vt:lpstr>
      <vt:lpstr>Contd..</vt:lpstr>
      <vt:lpstr>LESSON#14: HOW SHAITAAN TRAPS US &amp; HOW WE NEED TO COMBAT HIM</vt:lpstr>
      <vt:lpstr>Contd..</vt:lpstr>
      <vt:lpstr>Contd..</vt:lpstr>
      <vt:lpstr>Contd..</vt:lpstr>
      <vt:lpstr>CONDT..</vt:lpstr>
      <vt:lpstr>CONTD..</vt:lpstr>
      <vt:lpstr>LESSON#15: BE MINDFUL OF ALLAH’S CLEAR COMMANDS</vt:lpstr>
      <vt:lpstr>LESSON#16: RUN TO ALLAH WHEN YOU FALL</vt:lpstr>
      <vt:lpstr>CONTD..</vt:lpstr>
      <vt:lpstr>LESSON#17: ETIQUETTE OF OUR VACATION ON PLANET EARTH</vt:lpstr>
      <vt:lpstr>Contd..</vt:lpstr>
      <vt:lpstr>LESSON#18:THANK ALLAH FOR ALL THE CLOTHES YOU HAVE</vt:lpstr>
      <vt:lpstr>Contd..</vt:lpstr>
      <vt:lpstr>LESSON#19: AIM FOR THE BEST DRESSED AWARD</vt:lpstr>
      <vt:lpstr>LESSON#20: DO NOT BE EXCESSIVE</vt:lpstr>
      <vt:lpstr>CONTD..</vt:lpstr>
      <vt:lpstr>AAMEEN YA RABB!</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CHAPTER#7 AL-ARAAF</dc:title>
  <dc:creator>unic</dc:creator>
  <cp:lastModifiedBy>unic</cp:lastModifiedBy>
  <cp:revision>79</cp:revision>
  <dcterms:created xsi:type="dcterms:W3CDTF">2016-05-21T04:41:15Z</dcterms:created>
  <dcterms:modified xsi:type="dcterms:W3CDTF">2016-05-22T12:56:33Z</dcterms:modified>
</cp:coreProperties>
</file>